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9144000" cy="5143500" type="screen16x9"/>
  <p:notesSz cx="6858000" cy="9144000"/>
  <p:embeddedFontLst>
    <p:embeddedFont>
      <p:font typeface="Familjen Grotesk" panose="02010600030101010101" charset="0"/>
      <p:regular r:id="rId51"/>
      <p:bold r:id="rId52"/>
      <p:italic r:id="rId53"/>
      <p:boldItalic r:id="rId54"/>
    </p:embeddedFont>
    <p:embeddedFont>
      <p:font typeface="Familjen Grotesk Medium" panose="02010600030101010101" charset="0"/>
      <p:regular r:id="rId55"/>
      <p:bold r:id="rId56"/>
      <p:italic r:id="rId57"/>
      <p:boldItalic r:id="rId58"/>
    </p:embeddedFont>
    <p:embeddedFont>
      <p:font typeface="Spectral" panose="02010600030101010101" charset="0"/>
      <p:regular r:id="rId59"/>
      <p:bold r:id="rId60"/>
      <p:italic r:id="rId61"/>
      <p:boldItalic r:id="rId62"/>
    </p:embeddedFont>
    <p:embeddedFont>
      <p:font typeface="Spectral ExtraLight" panose="02010600030101010101"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101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43e28bb6c6_1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43e28bb6c6_1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45994c355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45994c35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43b2a9bf9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43b2a9bf9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45e6ee679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45e6ee679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43b2a9bf94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43b2a9bf9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343b2a9bf94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343b2a9bf9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3b5625b35c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3b5625b35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43b2a9bf94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43b2a9bf9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43b2a9bf94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343b2a9bf9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43b2a9bf9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43b2a9bf9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345994c355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345994c355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45e6ee67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45e6ee67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43b2a9bf94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43b2a9bf9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45994c355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45994c355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45994c355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45994c355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45994c355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45994c355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45994c355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45994c355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3b5625b35c_0_1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33b5625b35c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45994c3556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345994c355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345994c355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345994c355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45994c3556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45994c355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45994c3556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45994c355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43e28bb6c6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343e28bb6c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45994c355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45994c355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45994c355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345994c355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345994c3556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345994c355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45994c355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345994c355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345994c3556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345994c355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345994c355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345994c355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45994c3556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345994c355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45994c3556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345994c355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45994c3556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45994c355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45e6ee679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345e6ee679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43b2a9bf9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43b2a9bf9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43e28bb6c6_1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343e28bb6c6_1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343e28bb6c6_1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343e28bb6c6_1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43e28bb6c6_1_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343e28bb6c6_1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343e28bb6c6_1_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343e28bb6c6_1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345994c355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345994c355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343e28bb6c6_1_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343e28bb6c6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343e28bb6c6_1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343e28bb6c6_1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343e28bb6c6_1_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343e28bb6c6_1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33b5625b35c_0_1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33b5625b35c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43b2a9bf9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43b2a9bf9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43b2a9bf9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43b2a9bf9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343e6a24be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343e6a24b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3b5625b35c_0_10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33b5625b35c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4" name="Google Shape;64;p1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72" name="Google Shape;72;p1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5" name="Google Shape;85;p2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100"/>
              <a:buNone/>
              <a:defRPr/>
            </a:lvl1pPr>
          </a:lstStyle>
          <a:p>
            <a:endParaRPr/>
          </a:p>
        </p:txBody>
      </p:sp>
      <p:sp>
        <p:nvSpPr>
          <p:cNvPr id="88" name="Google Shape;88;p2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92" name="Google Shape;92;p2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93"/>
        <p:cNvGrpSpPr/>
        <p:nvPr/>
      </p:nvGrpSpPr>
      <p:grpSpPr>
        <a:xfrm>
          <a:off x="0" y="0"/>
          <a:ext cx="0" cy="0"/>
          <a:chOff x="0" y="0"/>
          <a:chExt cx="0" cy="0"/>
        </a:xfrm>
      </p:grpSpPr>
      <p:sp>
        <p:nvSpPr>
          <p:cNvPr id="94" name="Google Shape;94;p24"/>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95" name="Google Shape;95;p2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96" name="Google Shape;96;p24"/>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7" name="Google Shape;97;p24"/>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8" name="Google Shape;98;p24"/>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9" name="Google Shape;99;p24"/>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0" name="Google Shape;100;p24"/>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1" name="Google Shape;101;p24"/>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02"/>
        <p:cNvGrpSpPr/>
        <p:nvPr/>
      </p:nvGrpSpPr>
      <p:grpSpPr>
        <a:xfrm>
          <a:off x="0" y="0"/>
          <a:ext cx="0" cy="0"/>
          <a:chOff x="0" y="0"/>
          <a:chExt cx="0" cy="0"/>
        </a:xfrm>
      </p:grpSpPr>
      <p:sp>
        <p:nvSpPr>
          <p:cNvPr id="103" name="Google Shape;10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04" name="Google Shape;104;p25"/>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5" name="Google Shape;105;p25"/>
          <p:cNvSpPr>
            <a:spLocks noGrp="1"/>
          </p:cNvSpPr>
          <p:nvPr>
            <p:ph type="pic" idx="2"/>
          </p:nvPr>
        </p:nvSpPr>
        <p:spPr>
          <a:xfrm>
            <a:off x="4992024" y="1152775"/>
            <a:ext cx="3840300" cy="3416400"/>
          </a:xfrm>
          <a:prstGeom prst="rect">
            <a:avLst/>
          </a:prstGeom>
          <a:noFill/>
          <a:ln>
            <a:noFill/>
          </a:ln>
        </p:spPr>
      </p:sp>
      <p:sp>
        <p:nvSpPr>
          <p:cNvPr id="106" name="Google Shape;106;p2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big ideas">
  <p:cSld name="CUSTOM_1_3">
    <p:spTree>
      <p:nvGrpSpPr>
        <p:cNvPr id="1" name="Shape 107"/>
        <p:cNvGrpSpPr/>
        <p:nvPr/>
      </p:nvGrpSpPr>
      <p:grpSpPr>
        <a:xfrm>
          <a:off x="0" y="0"/>
          <a:ext cx="0" cy="0"/>
          <a:chOff x="0" y="0"/>
          <a:chExt cx="0" cy="0"/>
        </a:xfrm>
      </p:grpSpPr>
      <p:sp>
        <p:nvSpPr>
          <p:cNvPr id="108" name="Google Shape;108;p2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09" name="Google Shape;109;p2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0" name="Google Shape;110;p26"/>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26"/>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2" name="Google Shape;112;p26"/>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3" name="Google Shape;113;p26"/>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14"/>
        <p:cNvGrpSpPr/>
        <p:nvPr/>
      </p:nvGrpSpPr>
      <p:grpSpPr>
        <a:xfrm>
          <a:off x="0" y="0"/>
          <a:ext cx="0" cy="0"/>
          <a:chOff x="0" y="0"/>
          <a:chExt cx="0" cy="0"/>
        </a:xfrm>
      </p:grpSpPr>
      <p:sp>
        <p:nvSpPr>
          <p:cNvPr id="115" name="Google Shape;115;p2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16" name="Google Shape;116;p27"/>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7" name="Google Shape;117;p27"/>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8" name="Google Shape;118;p27"/>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9" name="Google Shape;119;p2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20" name="Google Shape;120;p27"/>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1" name="Google Shape;121;p27"/>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2" name="Google Shape;122;p27"/>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23"/>
        <p:cNvGrpSpPr/>
        <p:nvPr/>
      </p:nvGrpSpPr>
      <p:grpSpPr>
        <a:xfrm>
          <a:off x="0" y="0"/>
          <a:ext cx="0" cy="0"/>
          <a:chOff x="0" y="0"/>
          <a:chExt cx="0" cy="0"/>
        </a:xfrm>
      </p:grpSpPr>
      <p:sp>
        <p:nvSpPr>
          <p:cNvPr id="124" name="Google Shape;124;p2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25" name="Google Shape;125;p28"/>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6" name="Google Shape;126;p28"/>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28"/>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8" name="Google Shape;128;p28"/>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9" name="Google Shape;129;p28"/>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30" name="Google Shape;130;p28"/>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1" name="Google Shape;131;p28"/>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2" name="Google Shape;132;p28"/>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3" name="Google Shape;133;p28"/>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34"/>
        <p:cNvGrpSpPr/>
        <p:nvPr/>
      </p:nvGrpSpPr>
      <p:grpSpPr>
        <a:xfrm>
          <a:off x="0" y="0"/>
          <a:ext cx="0" cy="0"/>
          <a:chOff x="0" y="0"/>
          <a:chExt cx="0" cy="0"/>
        </a:xfrm>
      </p:grpSpPr>
      <p:sp>
        <p:nvSpPr>
          <p:cNvPr id="135" name="Google Shape;13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36" name="Google Shape;136;p2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37" name="Google Shape;137;p29"/>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38"/>
        <p:cNvGrpSpPr/>
        <p:nvPr/>
      </p:nvGrpSpPr>
      <p:grpSpPr>
        <a:xfrm>
          <a:off x="0" y="0"/>
          <a:ext cx="0" cy="0"/>
          <a:chOff x="0" y="0"/>
          <a:chExt cx="0" cy="0"/>
        </a:xfrm>
      </p:grpSpPr>
      <p:sp>
        <p:nvSpPr>
          <p:cNvPr id="139" name="Google Shape;139;p30"/>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0" name="Google Shape;140;p30"/>
          <p:cNvSpPr>
            <a:spLocks noGrp="1"/>
          </p:cNvSpPr>
          <p:nvPr>
            <p:ph type="pic" idx="2"/>
          </p:nvPr>
        </p:nvSpPr>
        <p:spPr>
          <a:xfrm>
            <a:off x="4804825" y="1133300"/>
            <a:ext cx="4027500" cy="2392800"/>
          </a:xfrm>
          <a:prstGeom prst="rect">
            <a:avLst/>
          </a:prstGeom>
          <a:noFill/>
          <a:ln>
            <a:noFill/>
          </a:ln>
        </p:spPr>
      </p:sp>
      <p:sp>
        <p:nvSpPr>
          <p:cNvPr id="141" name="Google Shape;141;p30"/>
          <p:cNvSpPr>
            <a:spLocks noGrp="1"/>
          </p:cNvSpPr>
          <p:nvPr>
            <p:ph type="pic" idx="3"/>
          </p:nvPr>
        </p:nvSpPr>
        <p:spPr>
          <a:xfrm>
            <a:off x="311725" y="1133300"/>
            <a:ext cx="4027500" cy="2392800"/>
          </a:xfrm>
          <a:prstGeom prst="rect">
            <a:avLst/>
          </a:prstGeom>
          <a:noFill/>
          <a:ln>
            <a:noFill/>
          </a:ln>
        </p:spPr>
      </p:sp>
      <p:sp>
        <p:nvSpPr>
          <p:cNvPr id="142" name="Google Shape;142;p30"/>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3" name="Google Shape;143;p3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44" name="Google Shape;14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45" name="Google Shape;145;p30"/>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46" name="Google Shape;146;p30"/>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47"/>
        <p:cNvGrpSpPr/>
        <p:nvPr/>
      </p:nvGrpSpPr>
      <p:grpSpPr>
        <a:xfrm>
          <a:off x="0" y="0"/>
          <a:ext cx="0" cy="0"/>
          <a:chOff x="0" y="0"/>
          <a:chExt cx="0" cy="0"/>
        </a:xfrm>
      </p:grpSpPr>
      <p:sp>
        <p:nvSpPr>
          <p:cNvPr id="148" name="Google Shape;148;p31"/>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9" name="Google Shape;149;p31"/>
          <p:cNvSpPr>
            <a:spLocks noGrp="1"/>
          </p:cNvSpPr>
          <p:nvPr>
            <p:ph type="pic" idx="2"/>
          </p:nvPr>
        </p:nvSpPr>
        <p:spPr>
          <a:xfrm>
            <a:off x="6205225" y="1128325"/>
            <a:ext cx="2627100" cy="2273100"/>
          </a:xfrm>
          <a:prstGeom prst="rect">
            <a:avLst/>
          </a:prstGeom>
          <a:noFill/>
          <a:ln>
            <a:noFill/>
          </a:ln>
        </p:spPr>
      </p:sp>
      <p:sp>
        <p:nvSpPr>
          <p:cNvPr id="150" name="Google Shape;150;p31"/>
          <p:cNvSpPr>
            <a:spLocks noGrp="1"/>
          </p:cNvSpPr>
          <p:nvPr>
            <p:ph type="pic" idx="3"/>
          </p:nvPr>
        </p:nvSpPr>
        <p:spPr>
          <a:xfrm>
            <a:off x="311725" y="1128325"/>
            <a:ext cx="2627100" cy="2273100"/>
          </a:xfrm>
          <a:prstGeom prst="rect">
            <a:avLst/>
          </a:prstGeom>
          <a:noFill/>
          <a:ln>
            <a:noFill/>
          </a:ln>
        </p:spPr>
      </p:sp>
      <p:sp>
        <p:nvSpPr>
          <p:cNvPr id="151" name="Google Shape;151;p31"/>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2" name="Google Shape;152;p31"/>
          <p:cNvSpPr>
            <a:spLocks noGrp="1"/>
          </p:cNvSpPr>
          <p:nvPr>
            <p:ph type="pic" idx="5"/>
          </p:nvPr>
        </p:nvSpPr>
        <p:spPr>
          <a:xfrm>
            <a:off x="3255250" y="1128325"/>
            <a:ext cx="2627100" cy="2273100"/>
          </a:xfrm>
          <a:prstGeom prst="rect">
            <a:avLst/>
          </a:prstGeom>
          <a:noFill/>
          <a:ln>
            <a:noFill/>
          </a:ln>
        </p:spPr>
      </p:sp>
      <p:sp>
        <p:nvSpPr>
          <p:cNvPr id="153" name="Google Shape;153;p31"/>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4" name="Google Shape;154;p3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55" name="Google Shape;15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56" name="Google Shape;156;p31"/>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57" name="Google Shape;157;p31"/>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58" name="Google Shape;158;p31"/>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59"/>
        <p:cNvGrpSpPr/>
        <p:nvPr/>
      </p:nvGrpSpPr>
      <p:grpSpPr>
        <a:xfrm>
          <a:off x="0" y="0"/>
          <a:ext cx="0" cy="0"/>
          <a:chOff x="0" y="0"/>
          <a:chExt cx="0" cy="0"/>
        </a:xfrm>
      </p:grpSpPr>
      <p:sp>
        <p:nvSpPr>
          <p:cNvPr id="160" name="Google Shape;160;p32"/>
          <p:cNvSpPr>
            <a:spLocks noGrp="1"/>
          </p:cNvSpPr>
          <p:nvPr>
            <p:ph type="pic" idx="2"/>
          </p:nvPr>
        </p:nvSpPr>
        <p:spPr>
          <a:xfrm>
            <a:off x="311700" y="445025"/>
            <a:ext cx="8520600" cy="4218300"/>
          </a:xfrm>
          <a:prstGeom prst="rect">
            <a:avLst/>
          </a:prstGeom>
          <a:noFill/>
          <a:ln>
            <a:noFill/>
          </a:ln>
        </p:spPr>
      </p:sp>
      <p:sp>
        <p:nvSpPr>
          <p:cNvPr id="161" name="Google Shape;161;p3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62"/>
        <p:cNvGrpSpPr/>
        <p:nvPr/>
      </p:nvGrpSpPr>
      <p:grpSpPr>
        <a:xfrm>
          <a:off x="0" y="0"/>
          <a:ext cx="0" cy="0"/>
          <a:chOff x="0" y="0"/>
          <a:chExt cx="0" cy="0"/>
        </a:xfrm>
      </p:grpSpPr>
      <p:sp>
        <p:nvSpPr>
          <p:cNvPr id="163" name="Google Shape;163;p3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164" name="Google Shape;164;p33"/>
          <p:cNvSpPr>
            <a:spLocks noGrp="1"/>
          </p:cNvSpPr>
          <p:nvPr>
            <p:ph type="pic" idx="2"/>
          </p:nvPr>
        </p:nvSpPr>
        <p:spPr>
          <a:xfrm>
            <a:off x="3389600" y="118913"/>
            <a:ext cx="1643700" cy="1535100"/>
          </a:xfrm>
          <a:prstGeom prst="rect">
            <a:avLst/>
          </a:prstGeom>
          <a:noFill/>
          <a:ln>
            <a:noFill/>
          </a:ln>
        </p:spPr>
      </p:sp>
      <p:sp>
        <p:nvSpPr>
          <p:cNvPr id="165" name="Google Shape;165;p33"/>
          <p:cNvSpPr>
            <a:spLocks noGrp="1"/>
          </p:cNvSpPr>
          <p:nvPr>
            <p:ph type="pic" idx="3"/>
          </p:nvPr>
        </p:nvSpPr>
        <p:spPr>
          <a:xfrm>
            <a:off x="5195935" y="118913"/>
            <a:ext cx="1643700" cy="1535100"/>
          </a:xfrm>
          <a:prstGeom prst="rect">
            <a:avLst/>
          </a:prstGeom>
          <a:noFill/>
          <a:ln>
            <a:noFill/>
          </a:ln>
        </p:spPr>
      </p:sp>
      <p:sp>
        <p:nvSpPr>
          <p:cNvPr id="166" name="Google Shape;166;p33"/>
          <p:cNvSpPr>
            <a:spLocks noGrp="1"/>
          </p:cNvSpPr>
          <p:nvPr>
            <p:ph type="pic" idx="4"/>
          </p:nvPr>
        </p:nvSpPr>
        <p:spPr>
          <a:xfrm>
            <a:off x="7002270" y="118913"/>
            <a:ext cx="1643700" cy="1535100"/>
          </a:xfrm>
          <a:prstGeom prst="rect">
            <a:avLst/>
          </a:prstGeom>
          <a:noFill/>
          <a:ln>
            <a:noFill/>
          </a:ln>
        </p:spPr>
      </p:sp>
      <p:sp>
        <p:nvSpPr>
          <p:cNvPr id="167" name="Google Shape;167;p33"/>
          <p:cNvSpPr>
            <a:spLocks noGrp="1"/>
          </p:cNvSpPr>
          <p:nvPr>
            <p:ph type="pic" idx="5"/>
          </p:nvPr>
        </p:nvSpPr>
        <p:spPr>
          <a:xfrm>
            <a:off x="3389588" y="1804212"/>
            <a:ext cx="1643700" cy="1535100"/>
          </a:xfrm>
          <a:prstGeom prst="rect">
            <a:avLst/>
          </a:prstGeom>
          <a:noFill/>
          <a:ln>
            <a:noFill/>
          </a:ln>
        </p:spPr>
      </p:sp>
      <p:sp>
        <p:nvSpPr>
          <p:cNvPr id="168" name="Google Shape;168;p33"/>
          <p:cNvSpPr>
            <a:spLocks noGrp="1"/>
          </p:cNvSpPr>
          <p:nvPr>
            <p:ph type="pic" idx="6"/>
          </p:nvPr>
        </p:nvSpPr>
        <p:spPr>
          <a:xfrm>
            <a:off x="5195922" y="1804212"/>
            <a:ext cx="1643700" cy="1535100"/>
          </a:xfrm>
          <a:prstGeom prst="rect">
            <a:avLst/>
          </a:prstGeom>
          <a:noFill/>
          <a:ln>
            <a:noFill/>
          </a:ln>
        </p:spPr>
      </p:sp>
      <p:sp>
        <p:nvSpPr>
          <p:cNvPr id="169" name="Google Shape;169;p33"/>
          <p:cNvSpPr>
            <a:spLocks noGrp="1"/>
          </p:cNvSpPr>
          <p:nvPr>
            <p:ph type="pic" idx="7"/>
          </p:nvPr>
        </p:nvSpPr>
        <p:spPr>
          <a:xfrm>
            <a:off x="7002257" y="1804212"/>
            <a:ext cx="1643700" cy="1535100"/>
          </a:xfrm>
          <a:prstGeom prst="rect">
            <a:avLst/>
          </a:prstGeom>
          <a:noFill/>
          <a:ln>
            <a:noFill/>
          </a:ln>
        </p:spPr>
      </p:sp>
      <p:sp>
        <p:nvSpPr>
          <p:cNvPr id="170" name="Google Shape;170;p33"/>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71" name="Google Shape;171;p33"/>
          <p:cNvSpPr>
            <a:spLocks noGrp="1"/>
          </p:cNvSpPr>
          <p:nvPr>
            <p:ph type="pic" idx="8"/>
          </p:nvPr>
        </p:nvSpPr>
        <p:spPr>
          <a:xfrm>
            <a:off x="3389588" y="3489487"/>
            <a:ext cx="1643700" cy="1535100"/>
          </a:xfrm>
          <a:prstGeom prst="rect">
            <a:avLst/>
          </a:prstGeom>
          <a:noFill/>
          <a:ln>
            <a:noFill/>
          </a:ln>
        </p:spPr>
      </p:sp>
      <p:sp>
        <p:nvSpPr>
          <p:cNvPr id="172" name="Google Shape;172;p33"/>
          <p:cNvSpPr>
            <a:spLocks noGrp="1"/>
          </p:cNvSpPr>
          <p:nvPr>
            <p:ph type="pic" idx="9"/>
          </p:nvPr>
        </p:nvSpPr>
        <p:spPr>
          <a:xfrm>
            <a:off x="5195922" y="3489487"/>
            <a:ext cx="1643700" cy="1535100"/>
          </a:xfrm>
          <a:prstGeom prst="rect">
            <a:avLst/>
          </a:prstGeom>
          <a:noFill/>
          <a:ln>
            <a:noFill/>
          </a:ln>
        </p:spPr>
      </p:sp>
      <p:sp>
        <p:nvSpPr>
          <p:cNvPr id="173" name="Google Shape;173;p33"/>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ver" type="blank">
  <p:cSld name="BLANK">
    <p:bg>
      <p:bgPr>
        <a:solidFill>
          <a:schemeClr val="lt2"/>
        </a:solidFill>
        <a:effectLst/>
      </p:bgPr>
    </p:bg>
    <p:spTree>
      <p:nvGrpSpPr>
        <p:cNvPr id="1" name="Shape 174"/>
        <p:cNvGrpSpPr/>
        <p:nvPr/>
      </p:nvGrpSpPr>
      <p:grpSpPr>
        <a:xfrm>
          <a:off x="0" y="0"/>
          <a:ext cx="0" cy="0"/>
          <a:chOff x="0" y="0"/>
          <a:chExt cx="0" cy="0"/>
        </a:xfrm>
      </p:grpSpPr>
      <p:sp>
        <p:nvSpPr>
          <p:cNvPr id="175" name="Google Shape;175;p34"/>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176" name="Google Shape;176;p3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177" name="Google Shape;177;p34"/>
          <p:cNvSpPr>
            <a:spLocks noGrp="1"/>
          </p:cNvSpPr>
          <p:nvPr>
            <p:ph type="pic" idx="2"/>
          </p:nvPr>
        </p:nvSpPr>
        <p:spPr>
          <a:xfrm>
            <a:off x="-25" y="2917350"/>
            <a:ext cx="2504400" cy="1668300"/>
          </a:xfrm>
          <a:prstGeom prst="rect">
            <a:avLst/>
          </a:prstGeom>
          <a:noFill/>
          <a:ln>
            <a:noFill/>
          </a:ln>
        </p:spPr>
      </p:sp>
      <p:sp>
        <p:nvSpPr>
          <p:cNvPr id="178" name="Google Shape;178;p34"/>
          <p:cNvSpPr>
            <a:spLocks noGrp="1"/>
          </p:cNvSpPr>
          <p:nvPr>
            <p:ph type="pic" idx="3"/>
          </p:nvPr>
        </p:nvSpPr>
        <p:spPr>
          <a:xfrm>
            <a:off x="6057900" y="636250"/>
            <a:ext cx="3086100" cy="2469600"/>
          </a:xfrm>
          <a:prstGeom prst="rect">
            <a:avLst/>
          </a:prstGeom>
          <a:noFill/>
          <a:ln>
            <a:noFill/>
          </a:ln>
        </p:spPr>
      </p:sp>
      <p:sp>
        <p:nvSpPr>
          <p:cNvPr id="179" name="Google Shape;179;p34"/>
          <p:cNvSpPr>
            <a:spLocks noGrp="1"/>
          </p:cNvSpPr>
          <p:nvPr>
            <p:ph type="pic" idx="4"/>
          </p:nvPr>
        </p:nvSpPr>
        <p:spPr>
          <a:xfrm>
            <a:off x="6057900" y="3998050"/>
            <a:ext cx="1145400" cy="1145400"/>
          </a:xfrm>
          <a:prstGeom prst="rect">
            <a:avLst/>
          </a:prstGeom>
          <a:noFill/>
          <a:ln>
            <a:noFill/>
          </a:ln>
        </p:spPr>
      </p:sp>
      <p:sp>
        <p:nvSpPr>
          <p:cNvPr id="180" name="Google Shape;180;p34"/>
          <p:cNvSpPr txBox="1">
            <a:spLocks noGrp="1"/>
          </p:cNvSpPr>
          <p:nvPr>
            <p:ph type="title" idx="5"/>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a:endParaRPr/>
          </a:p>
        </p:txBody>
      </p:sp>
      <p:sp>
        <p:nvSpPr>
          <p:cNvPr id="181" name="Google Shape;181;p3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82" name="Google Shape;182;p34"/>
          <p:cNvSpPr txBox="1">
            <a:spLocks noGrp="1"/>
          </p:cNvSpPr>
          <p:nvPr>
            <p:ph type="subTitle" idx="6"/>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ur Mission">
  <p:cSld name="CUSTOM">
    <p:bg>
      <p:bgPr>
        <a:solidFill>
          <a:schemeClr val="lt2"/>
        </a:solidFill>
        <a:effectLst/>
      </p:bgPr>
    </p:bg>
    <p:spTree>
      <p:nvGrpSpPr>
        <p:cNvPr id="1" name="Shape 183"/>
        <p:cNvGrpSpPr/>
        <p:nvPr/>
      </p:nvGrpSpPr>
      <p:grpSpPr>
        <a:xfrm>
          <a:off x="0" y="0"/>
          <a:ext cx="0" cy="0"/>
          <a:chOff x="0" y="0"/>
          <a:chExt cx="0" cy="0"/>
        </a:xfrm>
      </p:grpSpPr>
      <p:sp>
        <p:nvSpPr>
          <p:cNvPr id="184" name="Google Shape;184;p35"/>
          <p:cNvSpPr txBox="1">
            <a:spLocks noGrp="1"/>
          </p:cNvSpPr>
          <p:nvPr>
            <p:ph type="body" idx="1"/>
          </p:nvPr>
        </p:nvSpPr>
        <p:spPr>
          <a:xfrm>
            <a:off x="1746472" y="1569600"/>
            <a:ext cx="42870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85" name="Google Shape;185;p35"/>
          <p:cNvSpPr txBox="1">
            <a:spLocks noGrp="1"/>
          </p:cNvSpPr>
          <p:nvPr>
            <p:ph type="subTitle" idx="2"/>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86" name="Google Shape;186;p35"/>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87" name="Google Shape;187;p3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188" name="Google Shape;188;p35"/>
          <p:cNvSpPr>
            <a:spLocks noGrp="1"/>
          </p:cNvSpPr>
          <p:nvPr>
            <p:ph type="pic" idx="4"/>
          </p:nvPr>
        </p:nvSpPr>
        <p:spPr>
          <a:xfrm>
            <a:off x="-25" y="2896025"/>
            <a:ext cx="1470600" cy="2247600"/>
          </a:xfrm>
          <a:prstGeom prst="rect">
            <a:avLst/>
          </a:prstGeom>
          <a:noFill/>
          <a:ln>
            <a:noFill/>
          </a:ln>
        </p:spPr>
      </p:sp>
      <p:sp>
        <p:nvSpPr>
          <p:cNvPr id="189" name="Google Shape;189;p35"/>
          <p:cNvSpPr>
            <a:spLocks noGrp="1"/>
          </p:cNvSpPr>
          <p:nvPr>
            <p:ph type="pic" idx="5"/>
          </p:nvPr>
        </p:nvSpPr>
        <p:spPr>
          <a:xfrm>
            <a:off x="7037800" y="712950"/>
            <a:ext cx="2106300" cy="2710500"/>
          </a:xfrm>
          <a:prstGeom prst="rect">
            <a:avLst/>
          </a:prstGeom>
          <a:noFill/>
          <a:ln>
            <a:noFill/>
          </a:ln>
        </p:spPr>
      </p:sp>
      <p:sp>
        <p:nvSpPr>
          <p:cNvPr id="190" name="Google Shape;190;p35"/>
          <p:cNvSpPr>
            <a:spLocks noGrp="1"/>
          </p:cNvSpPr>
          <p:nvPr>
            <p:ph type="pic" idx="6"/>
          </p:nvPr>
        </p:nvSpPr>
        <p:spPr>
          <a:xfrm>
            <a:off x="5323300" y="3423300"/>
            <a:ext cx="1714500" cy="1714500"/>
          </a:xfrm>
          <a:prstGeom prst="rect">
            <a:avLst/>
          </a:prstGeom>
          <a:noFill/>
          <a:ln>
            <a:noFill/>
          </a:ln>
        </p:spPr>
      </p:sp>
      <p:sp>
        <p:nvSpPr>
          <p:cNvPr id="191" name="Google Shape;191;p35"/>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agenda">
  <p:cSld name="TITLE_1">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94" name="Google Shape;194;p36"/>
          <p:cNvSpPr txBox="1">
            <a:spLocks noGrp="1"/>
          </p:cNvSpPr>
          <p:nvPr>
            <p:ph type="title" idx="2"/>
          </p:nvPr>
        </p:nvSpPr>
        <p:spPr>
          <a:xfrm>
            <a:off x="1610975" y="1315350"/>
            <a:ext cx="6482700" cy="382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95" name="Google Shape;195;p3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96" name="Google Shape;196;p36"/>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97" name="Google Shape;197;p3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verview">
  <p:cSld name="CUSTOM_1_1">
    <p:bg>
      <p:bgPr>
        <a:solidFill>
          <a:schemeClr val="lt1"/>
        </a:solidFill>
        <a:effectLst/>
      </p:bgPr>
    </p:bg>
    <p:spTree>
      <p:nvGrpSpPr>
        <p:cNvPr id="1" name="Shape 198"/>
        <p:cNvGrpSpPr/>
        <p:nvPr/>
      </p:nvGrpSpPr>
      <p:grpSpPr>
        <a:xfrm>
          <a:off x="0" y="0"/>
          <a:ext cx="0" cy="0"/>
          <a:chOff x="0" y="0"/>
          <a:chExt cx="0" cy="0"/>
        </a:xfrm>
      </p:grpSpPr>
      <p:sp>
        <p:nvSpPr>
          <p:cNvPr id="199" name="Google Shape;199;p37"/>
          <p:cNvSpPr txBox="1">
            <a:spLocks noGrp="1"/>
          </p:cNvSpPr>
          <p:nvPr>
            <p:ph type="body" idx="1"/>
          </p:nvPr>
        </p:nvSpPr>
        <p:spPr>
          <a:xfrm>
            <a:off x="1746475" y="1206375"/>
            <a:ext cx="41220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200" name="Google Shape;200;p37"/>
          <p:cNvSpPr>
            <a:spLocks noGrp="1"/>
          </p:cNvSpPr>
          <p:nvPr>
            <p:ph type="pic" idx="2"/>
          </p:nvPr>
        </p:nvSpPr>
        <p:spPr>
          <a:xfrm>
            <a:off x="6438900" y="1545300"/>
            <a:ext cx="2705100" cy="3592500"/>
          </a:xfrm>
          <a:prstGeom prst="rect">
            <a:avLst/>
          </a:prstGeom>
          <a:noFill/>
          <a:ln>
            <a:noFill/>
          </a:ln>
        </p:spPr>
      </p:sp>
      <p:sp>
        <p:nvSpPr>
          <p:cNvPr id="201" name="Google Shape;201;p37"/>
          <p:cNvSpPr>
            <a:spLocks noGrp="1"/>
          </p:cNvSpPr>
          <p:nvPr>
            <p:ph type="pic" idx="3"/>
          </p:nvPr>
        </p:nvSpPr>
        <p:spPr>
          <a:xfrm>
            <a:off x="2871750" y="3721100"/>
            <a:ext cx="2899500" cy="1422300"/>
          </a:xfrm>
          <a:prstGeom prst="rect">
            <a:avLst/>
          </a:prstGeom>
          <a:noFill/>
          <a:ln>
            <a:noFill/>
          </a:ln>
        </p:spPr>
      </p:sp>
      <p:sp>
        <p:nvSpPr>
          <p:cNvPr id="202" name="Google Shape;202;p37"/>
          <p:cNvSpPr txBox="1">
            <a:spLocks noGrp="1"/>
          </p:cNvSpPr>
          <p:nvPr>
            <p:ph type="subTitle" idx="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03" name="Google Shape;203;p37"/>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04" name="Google Shape;204;p37"/>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205" name="Google Shape;205;p3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vider">
  <p:cSld name="TITLE_36">
    <p:bg>
      <p:bgPr>
        <a:solidFill>
          <a:schemeClr val="lt2"/>
        </a:solidFill>
        <a:effectLst/>
      </p:bgPr>
    </p:bg>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208" name="Google Shape;208;p38"/>
          <p:cNvSpPr txBox="1">
            <a:spLocks noGrp="1"/>
          </p:cNvSpPr>
          <p:nvPr>
            <p:ph type="title" idx="2"/>
          </p:nvPr>
        </p:nvSpPr>
        <p:spPr>
          <a:xfrm>
            <a:off x="1605875" y="1087988"/>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209" name="Google Shape;209;p3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10" name="Google Shape;210;p38"/>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11" name="Google Shape;211;p3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212" name="Google Shape;212;p38"/>
          <p:cNvSpPr>
            <a:spLocks noGrp="1"/>
          </p:cNvSpPr>
          <p:nvPr>
            <p:ph type="pic" idx="4"/>
          </p:nvPr>
        </p:nvSpPr>
        <p:spPr>
          <a:xfrm>
            <a:off x="7429500" y="3429000"/>
            <a:ext cx="1714500" cy="17145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usiness Overview">
  <p:cSld name="CUSTOM_5">
    <p:spTree>
      <p:nvGrpSpPr>
        <p:cNvPr id="1" name="Shape 213"/>
        <p:cNvGrpSpPr/>
        <p:nvPr/>
      </p:nvGrpSpPr>
      <p:grpSpPr>
        <a:xfrm>
          <a:off x="0" y="0"/>
          <a:ext cx="0" cy="0"/>
          <a:chOff x="0" y="0"/>
          <a:chExt cx="0" cy="0"/>
        </a:xfrm>
      </p:grpSpPr>
      <p:sp>
        <p:nvSpPr>
          <p:cNvPr id="214" name="Google Shape;214;p39"/>
          <p:cNvSpPr/>
          <p:nvPr/>
        </p:nvSpPr>
        <p:spPr>
          <a:xfrm>
            <a:off x="2286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15" name="Google Shape;215;p39"/>
          <p:cNvSpPr/>
          <p:nvPr/>
        </p:nvSpPr>
        <p:spPr>
          <a:xfrm>
            <a:off x="317055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16" name="Google Shape;216;p39"/>
          <p:cNvSpPr/>
          <p:nvPr/>
        </p:nvSpPr>
        <p:spPr>
          <a:xfrm>
            <a:off x="61125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17" name="Google Shape;217;p39"/>
          <p:cNvSpPr/>
          <p:nvPr/>
        </p:nvSpPr>
        <p:spPr>
          <a:xfrm>
            <a:off x="6112500" y="122647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18" name="Google Shape;218;p39"/>
          <p:cNvSpPr/>
          <p:nvPr/>
        </p:nvSpPr>
        <p:spPr>
          <a:xfrm>
            <a:off x="3170550" y="1226400"/>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19" name="Google Shape;219;p3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20" name="Google Shape;220;p39"/>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21" name="Google Shape;221;p39"/>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222" name="Google Shape;222;p3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223" name="Google Shape;223;p39"/>
          <p:cNvSpPr/>
          <p:nvPr/>
        </p:nvSpPr>
        <p:spPr>
          <a:xfrm>
            <a:off x="228600" y="1226475"/>
            <a:ext cx="2790000" cy="17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224" name="Google Shape;224;p39"/>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225" name="Google Shape;225;p39"/>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226" name="Google Shape;226;p39"/>
          <p:cNvSpPr txBox="1">
            <a:spLocks noGrp="1"/>
          </p:cNvSpPr>
          <p:nvPr>
            <p:ph type="body" idx="5"/>
          </p:nvPr>
        </p:nvSpPr>
        <p:spPr>
          <a:xfrm>
            <a:off x="32127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27" name="Google Shape;227;p39"/>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228" name="Google Shape;228;p39"/>
          <p:cNvSpPr txBox="1">
            <a:spLocks noGrp="1"/>
          </p:cNvSpPr>
          <p:nvPr>
            <p:ph type="body" idx="7"/>
          </p:nvPr>
        </p:nvSpPr>
        <p:spPr>
          <a:xfrm>
            <a:off x="3262800"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29" name="Google Shape;229;p39"/>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230" name="Google Shape;230;p39"/>
          <p:cNvSpPr txBox="1">
            <a:spLocks noGrp="1"/>
          </p:cNvSpPr>
          <p:nvPr>
            <p:ph type="body" idx="9"/>
          </p:nvPr>
        </p:nvSpPr>
        <p:spPr>
          <a:xfrm>
            <a:off x="620432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1" name="Google Shape;231;p39"/>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232" name="Google Shape;232;p39"/>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3" name="Google Shape;233;p39"/>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234" name="Google Shape;234;p39"/>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
  <p:cSld name="CUSTOM_2">
    <p:spTree>
      <p:nvGrpSpPr>
        <p:cNvPr id="1" name="Shape 235"/>
        <p:cNvGrpSpPr/>
        <p:nvPr/>
      </p:nvGrpSpPr>
      <p:grpSpPr>
        <a:xfrm>
          <a:off x="0" y="0"/>
          <a:ext cx="0" cy="0"/>
          <a:chOff x="0" y="0"/>
          <a:chExt cx="0" cy="0"/>
        </a:xfrm>
      </p:grpSpPr>
      <p:sp>
        <p:nvSpPr>
          <p:cNvPr id="236" name="Google Shape;236;p40"/>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a:p>
        </p:txBody>
      </p:sp>
      <p:sp>
        <p:nvSpPr>
          <p:cNvPr id="237" name="Google Shape;237;p40"/>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38" name="Google Shape;238;p40"/>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39" name="Google Shape;239;p40"/>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inancial Snapshot">
  <p:cSld name="CUSTOM_2_1">
    <p:spTree>
      <p:nvGrpSpPr>
        <p:cNvPr id="1" name="Shape 240"/>
        <p:cNvGrpSpPr/>
        <p:nvPr/>
      </p:nvGrpSpPr>
      <p:grpSpPr>
        <a:xfrm>
          <a:off x="0" y="0"/>
          <a:ext cx="0" cy="0"/>
          <a:chOff x="0" y="0"/>
          <a:chExt cx="0" cy="0"/>
        </a:xfrm>
      </p:grpSpPr>
      <p:sp>
        <p:nvSpPr>
          <p:cNvPr id="241" name="Google Shape;241;p41"/>
          <p:cNvSpPr txBox="1">
            <a:spLocks noGrp="1"/>
          </p:cNvSpPr>
          <p:nvPr>
            <p:ph type="subTitle" idx="1"/>
          </p:nvPr>
        </p:nvSpPr>
        <p:spPr>
          <a:xfrm>
            <a:off x="1771198" y="3024500"/>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1"/>
          <p:cNvSpPr txBox="1">
            <a:spLocks noGrp="1"/>
          </p:cNvSpPr>
          <p:nvPr>
            <p:ph type="subTitle" idx="2"/>
          </p:nvPr>
        </p:nvSpPr>
        <p:spPr>
          <a:xfrm>
            <a:off x="177119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41"/>
          <p:cNvSpPr txBox="1">
            <a:spLocks noGrp="1"/>
          </p:cNvSpPr>
          <p:nvPr>
            <p:ph type="subTitle" idx="3"/>
          </p:nvPr>
        </p:nvSpPr>
        <p:spPr>
          <a:xfrm>
            <a:off x="1771198" y="2356467"/>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4" name="Google Shape;244;p41"/>
          <p:cNvSpPr txBox="1">
            <a:spLocks noGrp="1"/>
          </p:cNvSpPr>
          <p:nvPr>
            <p:ph type="subTitle" idx="4"/>
          </p:nvPr>
        </p:nvSpPr>
        <p:spPr>
          <a:xfrm>
            <a:off x="10405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41"/>
          <p:cNvSpPr txBox="1">
            <a:spLocks noGrp="1"/>
          </p:cNvSpPr>
          <p:nvPr>
            <p:ph type="subTitle" idx="5"/>
          </p:nvPr>
        </p:nvSpPr>
        <p:spPr>
          <a:xfrm>
            <a:off x="10405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41"/>
          <p:cNvSpPr txBox="1">
            <a:spLocks noGrp="1"/>
          </p:cNvSpPr>
          <p:nvPr>
            <p:ph type="subTitle" idx="6"/>
          </p:nvPr>
        </p:nvSpPr>
        <p:spPr>
          <a:xfrm>
            <a:off x="104050" y="31360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41"/>
          <p:cNvSpPr txBox="1">
            <a:spLocks noGrp="1"/>
          </p:cNvSpPr>
          <p:nvPr>
            <p:ph type="subTitle" idx="7"/>
          </p:nvPr>
        </p:nvSpPr>
        <p:spPr>
          <a:xfrm>
            <a:off x="94072"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41"/>
          <p:cNvSpPr txBox="1">
            <a:spLocks noGrp="1"/>
          </p:cNvSpPr>
          <p:nvPr>
            <p:ph type="subTitle" idx="8"/>
          </p:nvPr>
        </p:nvSpPr>
        <p:spPr>
          <a:xfrm>
            <a:off x="4651939"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41"/>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GB"/>
              <a:t>‹#›</a:t>
            </a:fld>
            <a:endParaRPr/>
          </a:p>
        </p:txBody>
      </p:sp>
      <p:sp>
        <p:nvSpPr>
          <p:cNvPr id="250" name="Google Shape;250;p41"/>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51" name="Google Shape;251;p41"/>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52" name="Google Shape;252;p41"/>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
        <p:nvSpPr>
          <p:cNvPr id="253" name="Google Shape;253;p41"/>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cxnSp>
        <p:nvCxnSpPr>
          <p:cNvPr id="254" name="Google Shape;254;p41"/>
          <p:cNvCxnSpPr/>
          <p:nvPr/>
        </p:nvCxnSpPr>
        <p:spPr>
          <a:xfrm>
            <a:off x="4515550" y="1368725"/>
            <a:ext cx="0" cy="3425700"/>
          </a:xfrm>
          <a:prstGeom prst="straightConnector1">
            <a:avLst/>
          </a:prstGeom>
          <a:noFill/>
          <a:ln w="9525" cap="flat" cmpd="sng">
            <a:solidFill>
              <a:schemeClr val="accent1"/>
            </a:solidFill>
            <a:prstDash val="solid"/>
            <a:round/>
            <a:headEnd type="none" w="med" len="med"/>
            <a:tailEnd type="none" w="med" len="med"/>
          </a:ln>
        </p:spPr>
      </p:cxnSp>
      <p:sp>
        <p:nvSpPr>
          <p:cNvPr id="255" name="Google Shape;255;p41"/>
          <p:cNvSpPr txBox="1">
            <a:spLocks noGrp="1"/>
          </p:cNvSpPr>
          <p:nvPr>
            <p:ph type="subTitle" idx="9"/>
          </p:nvPr>
        </p:nvSpPr>
        <p:spPr>
          <a:xfrm>
            <a:off x="467690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1"/>
          <p:cNvSpPr txBox="1">
            <a:spLocks noGrp="1"/>
          </p:cNvSpPr>
          <p:nvPr>
            <p:ph type="subTitle" idx="13"/>
          </p:nvPr>
        </p:nvSpPr>
        <p:spPr>
          <a:xfrm>
            <a:off x="467690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41"/>
          <p:cNvSpPr txBox="1">
            <a:spLocks noGrp="1"/>
          </p:cNvSpPr>
          <p:nvPr>
            <p:ph type="subTitle" idx="14"/>
          </p:nvPr>
        </p:nvSpPr>
        <p:spPr>
          <a:xfrm>
            <a:off x="4676900" y="30598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41"/>
          <p:cNvSpPr txBox="1">
            <a:spLocks noGrp="1"/>
          </p:cNvSpPr>
          <p:nvPr>
            <p:ph type="subTitle" idx="15"/>
          </p:nvPr>
        </p:nvSpPr>
        <p:spPr>
          <a:xfrm>
            <a:off x="4676900" y="3655300"/>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41"/>
          <p:cNvSpPr txBox="1">
            <a:spLocks noGrp="1"/>
          </p:cNvSpPr>
          <p:nvPr>
            <p:ph type="subTitle" idx="16"/>
          </p:nvPr>
        </p:nvSpPr>
        <p:spPr>
          <a:xfrm>
            <a:off x="4676900" y="4326883"/>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41"/>
          <p:cNvSpPr txBox="1">
            <a:spLocks noGrp="1"/>
          </p:cNvSpPr>
          <p:nvPr>
            <p:ph type="subTitle" idx="17"/>
          </p:nvPr>
        </p:nvSpPr>
        <p:spPr>
          <a:xfrm>
            <a:off x="6411748" y="296318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41"/>
          <p:cNvSpPr txBox="1">
            <a:spLocks noGrp="1"/>
          </p:cNvSpPr>
          <p:nvPr>
            <p:ph type="subTitle" idx="18"/>
          </p:nvPr>
        </p:nvSpPr>
        <p:spPr>
          <a:xfrm>
            <a:off x="641174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41"/>
          <p:cNvSpPr txBox="1">
            <a:spLocks noGrp="1"/>
          </p:cNvSpPr>
          <p:nvPr>
            <p:ph type="subTitle" idx="19"/>
          </p:nvPr>
        </p:nvSpPr>
        <p:spPr>
          <a:xfrm>
            <a:off x="6411748" y="236390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41"/>
          <p:cNvSpPr txBox="1">
            <a:spLocks noGrp="1"/>
          </p:cNvSpPr>
          <p:nvPr>
            <p:ph type="subTitle" idx="20"/>
          </p:nvPr>
        </p:nvSpPr>
        <p:spPr>
          <a:xfrm>
            <a:off x="6411748" y="356245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41"/>
          <p:cNvSpPr txBox="1">
            <a:spLocks noGrp="1"/>
          </p:cNvSpPr>
          <p:nvPr>
            <p:ph type="subTitle" idx="21"/>
          </p:nvPr>
        </p:nvSpPr>
        <p:spPr>
          <a:xfrm>
            <a:off x="6411748" y="42379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65" name="Google Shape;265;p41"/>
          <p:cNvCxnSpPr/>
          <p:nvPr/>
        </p:nvCxnSpPr>
        <p:spPr>
          <a:xfrm>
            <a:off x="200117" y="3089629"/>
            <a:ext cx="4082100" cy="0"/>
          </a:xfrm>
          <a:prstGeom prst="straightConnector1">
            <a:avLst/>
          </a:prstGeom>
          <a:noFill/>
          <a:ln w="19050" cap="flat" cmpd="sng">
            <a:solidFill>
              <a:schemeClr val="accent1"/>
            </a:solidFill>
            <a:prstDash val="solid"/>
            <a:round/>
            <a:headEnd type="none" w="med" len="med"/>
            <a:tailEnd type="none" w="med" len="med"/>
          </a:ln>
        </p:spPr>
      </p:cxnSp>
      <p:cxnSp>
        <p:nvCxnSpPr>
          <p:cNvPr id="266" name="Google Shape;266;p41"/>
          <p:cNvCxnSpPr/>
          <p:nvPr/>
        </p:nvCxnSpPr>
        <p:spPr>
          <a:xfrm>
            <a:off x="4786525" y="4282704"/>
            <a:ext cx="40821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inancial Executive Summary">
  <p:cSld name="TITLE_1_1">
    <p:spTree>
      <p:nvGrpSpPr>
        <p:cNvPr id="1" name="Shape 267"/>
        <p:cNvGrpSpPr/>
        <p:nvPr/>
      </p:nvGrpSpPr>
      <p:grpSpPr>
        <a:xfrm>
          <a:off x="0" y="0"/>
          <a:ext cx="0" cy="0"/>
          <a:chOff x="0" y="0"/>
          <a:chExt cx="0" cy="0"/>
        </a:xfrm>
      </p:grpSpPr>
      <p:sp>
        <p:nvSpPr>
          <p:cNvPr id="268" name="Google Shape;268;p42"/>
          <p:cNvSpPr txBox="1">
            <a:spLocks noGrp="1"/>
          </p:cNvSpPr>
          <p:nvPr>
            <p:ph type="subTitle" idx="1"/>
          </p:nvPr>
        </p:nvSpPr>
        <p:spPr>
          <a:xfrm>
            <a:off x="1985411"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69" name="Google Shape;269;p42"/>
          <p:cNvSpPr txBox="1">
            <a:spLocks noGrp="1"/>
          </p:cNvSpPr>
          <p:nvPr>
            <p:ph type="subTitle" idx="2"/>
          </p:nvPr>
        </p:nvSpPr>
        <p:spPr>
          <a:xfrm>
            <a:off x="201450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0" name="Google Shape;270;p42"/>
          <p:cNvSpPr txBox="1">
            <a:spLocks noGrp="1"/>
          </p:cNvSpPr>
          <p:nvPr>
            <p:ph type="subTitle" idx="3"/>
          </p:nvPr>
        </p:nvSpPr>
        <p:spPr>
          <a:xfrm>
            <a:off x="189200"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71" name="Google Shape;271;p42"/>
          <p:cNvSpPr txBox="1">
            <a:spLocks noGrp="1"/>
          </p:cNvSpPr>
          <p:nvPr>
            <p:ph type="body" idx="4"/>
          </p:nvPr>
        </p:nvSpPr>
        <p:spPr>
          <a:xfrm>
            <a:off x="212473" y="1023597"/>
            <a:ext cx="3560400" cy="989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cxnSp>
        <p:nvCxnSpPr>
          <p:cNvPr id="272" name="Google Shape;272;p42"/>
          <p:cNvCxnSpPr/>
          <p:nvPr/>
        </p:nvCxnSpPr>
        <p:spPr>
          <a:xfrm>
            <a:off x="226950" y="4635025"/>
            <a:ext cx="3426000" cy="0"/>
          </a:xfrm>
          <a:prstGeom prst="straightConnector1">
            <a:avLst/>
          </a:prstGeom>
          <a:noFill/>
          <a:ln w="9525" cap="flat" cmpd="sng">
            <a:solidFill>
              <a:schemeClr val="dk2"/>
            </a:solidFill>
            <a:prstDash val="solid"/>
            <a:round/>
            <a:headEnd type="none" w="med" len="med"/>
            <a:tailEnd type="none" w="med" len="med"/>
          </a:ln>
        </p:spPr>
      </p:cxnSp>
      <p:cxnSp>
        <p:nvCxnSpPr>
          <p:cNvPr id="273" name="Google Shape;273;p42"/>
          <p:cNvCxnSpPr/>
          <p:nvPr/>
        </p:nvCxnSpPr>
        <p:spPr>
          <a:xfrm>
            <a:off x="226950" y="4326850"/>
            <a:ext cx="3426000" cy="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42"/>
          <p:cNvSpPr/>
          <p:nvPr/>
        </p:nvSpPr>
        <p:spPr>
          <a:xfrm>
            <a:off x="730821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75" name="Google Shape;275;p42"/>
          <p:cNvSpPr txBox="1">
            <a:spLocks noGrp="1"/>
          </p:cNvSpPr>
          <p:nvPr>
            <p:ph type="body" idx="5"/>
          </p:nvPr>
        </p:nvSpPr>
        <p:spPr>
          <a:xfrm>
            <a:off x="730821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76" name="Google Shape;276;p42"/>
          <p:cNvSpPr txBox="1">
            <a:spLocks noGrp="1"/>
          </p:cNvSpPr>
          <p:nvPr>
            <p:ph type="subTitle" idx="6"/>
          </p:nvPr>
        </p:nvSpPr>
        <p:spPr>
          <a:xfrm>
            <a:off x="730821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77" name="Google Shape;277;p42"/>
          <p:cNvSpPr/>
          <p:nvPr/>
        </p:nvSpPr>
        <p:spPr>
          <a:xfrm>
            <a:off x="7308198"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78" name="Google Shape;278;p42"/>
          <p:cNvSpPr txBox="1">
            <a:spLocks noGrp="1"/>
          </p:cNvSpPr>
          <p:nvPr>
            <p:ph type="body" idx="7"/>
          </p:nvPr>
        </p:nvSpPr>
        <p:spPr>
          <a:xfrm>
            <a:off x="7308200"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79" name="Google Shape;279;p42"/>
          <p:cNvSpPr txBox="1">
            <a:spLocks noGrp="1"/>
          </p:cNvSpPr>
          <p:nvPr>
            <p:ph type="subTitle" idx="8"/>
          </p:nvPr>
        </p:nvSpPr>
        <p:spPr>
          <a:xfrm>
            <a:off x="7308201"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80" name="Google Shape;280;p42"/>
          <p:cNvSpPr/>
          <p:nvPr/>
        </p:nvSpPr>
        <p:spPr>
          <a:xfrm>
            <a:off x="3959148"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81" name="Google Shape;281;p42"/>
          <p:cNvSpPr txBox="1">
            <a:spLocks noGrp="1"/>
          </p:cNvSpPr>
          <p:nvPr>
            <p:ph type="body" idx="9"/>
          </p:nvPr>
        </p:nvSpPr>
        <p:spPr>
          <a:xfrm>
            <a:off x="3959150"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82" name="Google Shape;282;p42"/>
          <p:cNvSpPr/>
          <p:nvPr/>
        </p:nvSpPr>
        <p:spPr>
          <a:xfrm>
            <a:off x="3959150" y="3325508"/>
            <a:ext cx="1607100" cy="78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283" name="Google Shape;283;p42"/>
          <p:cNvSpPr txBox="1">
            <a:spLocks noGrp="1"/>
          </p:cNvSpPr>
          <p:nvPr>
            <p:ph type="subTitle" idx="13"/>
          </p:nvPr>
        </p:nvSpPr>
        <p:spPr>
          <a:xfrm>
            <a:off x="3959150" y="3325475"/>
            <a:ext cx="1607100" cy="782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284" name="Google Shape;284;p42"/>
          <p:cNvSpPr txBox="1">
            <a:spLocks noGrp="1"/>
          </p:cNvSpPr>
          <p:nvPr>
            <p:ph type="subTitle" idx="1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85" name="Google Shape;285;p42"/>
          <p:cNvSpPr txBox="1">
            <a:spLocks noGrp="1"/>
          </p:cNvSpPr>
          <p:nvPr>
            <p:ph type="subTitle" idx="1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86" name="Google Shape;286;p4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287" name="Google Shape;287;p42"/>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cxnSp>
        <p:nvCxnSpPr>
          <p:cNvPr id="288" name="Google Shape;288;p42"/>
          <p:cNvCxnSpPr/>
          <p:nvPr/>
        </p:nvCxnSpPr>
        <p:spPr>
          <a:xfrm>
            <a:off x="3952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42"/>
          <p:cNvCxnSpPr/>
          <p:nvPr/>
        </p:nvCxnSpPr>
        <p:spPr>
          <a:xfrm>
            <a:off x="5070844"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42"/>
          <p:cNvCxnSpPr/>
          <p:nvPr/>
        </p:nvCxnSpPr>
        <p:spPr>
          <a:xfrm>
            <a:off x="6189289"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91" name="Google Shape;291;p42"/>
          <p:cNvCxnSpPr/>
          <p:nvPr/>
        </p:nvCxnSpPr>
        <p:spPr>
          <a:xfrm>
            <a:off x="7307733"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92" name="Google Shape;292;p42"/>
          <p:cNvCxnSpPr/>
          <p:nvPr/>
        </p:nvCxnSpPr>
        <p:spPr>
          <a:xfrm>
            <a:off x="8426178"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42"/>
          <p:cNvCxnSpPr/>
          <p:nvPr/>
        </p:nvCxnSpPr>
        <p:spPr>
          <a:xfrm>
            <a:off x="4511622"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42"/>
          <p:cNvCxnSpPr/>
          <p:nvPr/>
        </p:nvCxnSpPr>
        <p:spPr>
          <a:xfrm>
            <a:off x="5630067"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95" name="Google Shape;295;p42"/>
          <p:cNvCxnSpPr/>
          <p:nvPr/>
        </p:nvCxnSpPr>
        <p:spPr>
          <a:xfrm>
            <a:off x="6748511"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42"/>
          <p:cNvCxnSpPr/>
          <p:nvPr/>
        </p:nvCxnSpPr>
        <p:spPr>
          <a:xfrm>
            <a:off x="7866956"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42"/>
          <p:cNvCxnSpPr/>
          <p:nvPr/>
        </p:nvCxnSpPr>
        <p:spPr>
          <a:xfrm>
            <a:off x="8985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42"/>
          <p:cNvCxnSpPr/>
          <p:nvPr/>
        </p:nvCxnSpPr>
        <p:spPr>
          <a:xfrm>
            <a:off x="71940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42"/>
          <p:cNvCxnSpPr/>
          <p:nvPr/>
        </p:nvCxnSpPr>
        <p:spPr>
          <a:xfrm>
            <a:off x="120876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300" name="Google Shape;300;p42"/>
          <p:cNvCxnSpPr/>
          <p:nvPr/>
        </p:nvCxnSpPr>
        <p:spPr>
          <a:xfrm>
            <a:off x="169812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42"/>
          <p:cNvCxnSpPr/>
          <p:nvPr/>
        </p:nvCxnSpPr>
        <p:spPr>
          <a:xfrm>
            <a:off x="218748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42"/>
          <p:cNvSpPr/>
          <p:nvPr/>
        </p:nvSpPr>
        <p:spPr>
          <a:xfrm>
            <a:off x="229843" y="4125475"/>
            <a:ext cx="3425935" cy="838687"/>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cxnSp>
        <p:nvCxnSpPr>
          <p:cNvPr id="303" name="Google Shape;303;p42"/>
          <p:cNvCxnSpPr/>
          <p:nvPr/>
        </p:nvCxnSpPr>
        <p:spPr>
          <a:xfrm>
            <a:off x="267684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42"/>
          <p:cNvCxnSpPr/>
          <p:nvPr/>
        </p:nvCxnSpPr>
        <p:spPr>
          <a:xfrm>
            <a:off x="316620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42"/>
          <p:cNvSpPr/>
          <p:nvPr/>
        </p:nvSpPr>
        <p:spPr>
          <a:xfrm>
            <a:off x="5633673"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06" name="Google Shape;306;p42"/>
          <p:cNvSpPr txBox="1">
            <a:spLocks noGrp="1"/>
          </p:cNvSpPr>
          <p:nvPr>
            <p:ph type="body" idx="16"/>
          </p:nvPr>
        </p:nvSpPr>
        <p:spPr>
          <a:xfrm>
            <a:off x="5633675"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307" name="Google Shape;307;p42"/>
          <p:cNvSpPr txBox="1">
            <a:spLocks noGrp="1"/>
          </p:cNvSpPr>
          <p:nvPr>
            <p:ph type="subTitle" idx="17"/>
          </p:nvPr>
        </p:nvSpPr>
        <p:spPr>
          <a:xfrm>
            <a:off x="3959151"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308" name="Google Shape;308;p42"/>
          <p:cNvSpPr txBox="1">
            <a:spLocks noGrp="1"/>
          </p:cNvSpPr>
          <p:nvPr>
            <p:ph type="subTitle" idx="18"/>
          </p:nvPr>
        </p:nvSpPr>
        <p:spPr>
          <a:xfrm>
            <a:off x="5633676"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309" name="Google Shape;309;p42"/>
          <p:cNvSpPr/>
          <p:nvPr/>
        </p:nvSpPr>
        <p:spPr>
          <a:xfrm>
            <a:off x="563366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10" name="Google Shape;310;p42"/>
          <p:cNvSpPr txBox="1">
            <a:spLocks noGrp="1"/>
          </p:cNvSpPr>
          <p:nvPr>
            <p:ph type="body" idx="19"/>
          </p:nvPr>
        </p:nvSpPr>
        <p:spPr>
          <a:xfrm>
            <a:off x="563366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311" name="Google Shape;311;p42"/>
          <p:cNvSpPr txBox="1">
            <a:spLocks noGrp="1"/>
          </p:cNvSpPr>
          <p:nvPr>
            <p:ph type="subTitle" idx="20"/>
          </p:nvPr>
        </p:nvSpPr>
        <p:spPr>
          <a:xfrm>
            <a:off x="563366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312" name="Google Shape;312;p42"/>
          <p:cNvSpPr txBox="1">
            <a:spLocks noGrp="1"/>
          </p:cNvSpPr>
          <p:nvPr>
            <p:ph type="subTitle" idx="2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313" name="Google Shape;313;p42"/>
          <p:cNvSpPr txBox="1">
            <a:spLocks noGrp="1"/>
          </p:cNvSpPr>
          <p:nvPr>
            <p:ph type="subTitle" idx="22"/>
          </p:nvPr>
        </p:nvSpPr>
        <p:spPr>
          <a:xfrm>
            <a:off x="50520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314" name="Google Shape;314;p42"/>
          <p:cNvSpPr txBox="1">
            <a:spLocks noGrp="1"/>
          </p:cNvSpPr>
          <p:nvPr>
            <p:ph type="subTitle" idx="23"/>
          </p:nvPr>
        </p:nvSpPr>
        <p:spPr>
          <a:xfrm>
            <a:off x="728886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315" name="Google Shape;315;p42"/>
          <p:cNvSpPr txBox="1">
            <a:spLocks noGrp="1"/>
          </p:cNvSpPr>
          <p:nvPr>
            <p:ph type="subTitle" idx="24"/>
          </p:nvPr>
        </p:nvSpPr>
        <p:spPr>
          <a:xfrm>
            <a:off x="84073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316" name="Google Shape;316;p42"/>
          <p:cNvSpPr txBox="1">
            <a:spLocks noGrp="1"/>
          </p:cNvSpPr>
          <p:nvPr>
            <p:ph type="subTitle" idx="25"/>
          </p:nvPr>
        </p:nvSpPr>
        <p:spPr>
          <a:xfrm>
            <a:off x="61704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317" name="Google Shape;317;p42"/>
          <p:cNvSpPr txBox="1">
            <a:spLocks noGrp="1"/>
          </p:cNvSpPr>
          <p:nvPr>
            <p:ph type="subTitle" idx="26"/>
          </p:nvPr>
        </p:nvSpPr>
        <p:spPr>
          <a:xfrm>
            <a:off x="3946300" y="2211525"/>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318" name="Google Shape;318;p42"/>
          <p:cNvSpPr txBox="1">
            <a:spLocks noGrp="1"/>
          </p:cNvSpPr>
          <p:nvPr>
            <p:ph type="subTitle" idx="27"/>
          </p:nvPr>
        </p:nvSpPr>
        <p:spPr>
          <a:xfrm>
            <a:off x="56192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319" name="Google Shape;319;p42"/>
          <p:cNvSpPr txBox="1">
            <a:spLocks noGrp="1"/>
          </p:cNvSpPr>
          <p:nvPr>
            <p:ph type="subTitle" idx="28"/>
          </p:nvPr>
        </p:nvSpPr>
        <p:spPr>
          <a:xfrm>
            <a:off x="73028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320" name="Google Shape;320;p42"/>
          <p:cNvSpPr txBox="1">
            <a:spLocks noGrp="1"/>
          </p:cNvSpPr>
          <p:nvPr>
            <p:ph type="subTitle" idx="29"/>
          </p:nvPr>
        </p:nvSpPr>
        <p:spPr>
          <a:xfrm>
            <a:off x="56253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42"/>
          <p:cNvSpPr txBox="1">
            <a:spLocks noGrp="1"/>
          </p:cNvSpPr>
          <p:nvPr>
            <p:ph type="subTitle" idx="30"/>
          </p:nvPr>
        </p:nvSpPr>
        <p:spPr>
          <a:xfrm>
            <a:off x="7298200" y="1997467"/>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2" name="Google Shape;322;p42"/>
          <p:cNvSpPr txBox="1">
            <a:spLocks noGrp="1"/>
          </p:cNvSpPr>
          <p:nvPr>
            <p:ph type="subTitle" idx="31"/>
          </p:nvPr>
        </p:nvSpPr>
        <p:spPr>
          <a:xfrm>
            <a:off x="39524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42"/>
          <p:cNvSpPr txBox="1">
            <a:spLocks noGrp="1"/>
          </p:cNvSpPr>
          <p:nvPr>
            <p:ph type="subTitle" idx="32"/>
          </p:nvPr>
        </p:nvSpPr>
        <p:spPr>
          <a:xfrm>
            <a:off x="3939000" y="2797425"/>
            <a:ext cx="49689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324" name="Google Shape;324;p42"/>
          <p:cNvSpPr txBox="1">
            <a:spLocks noGrp="1"/>
          </p:cNvSpPr>
          <p:nvPr>
            <p:ph type="subTitle" idx="33"/>
          </p:nvPr>
        </p:nvSpPr>
        <p:spPr>
          <a:xfrm>
            <a:off x="3946300" y="3070150"/>
            <a:ext cx="49689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325" name="Google Shape;325;p42"/>
          <p:cNvSpPr txBox="1">
            <a:spLocks noGrp="1"/>
          </p:cNvSpPr>
          <p:nvPr>
            <p:ph type="subTitle" idx="34"/>
          </p:nvPr>
        </p:nvSpPr>
        <p:spPr>
          <a:xfrm>
            <a:off x="220150" y="3826873"/>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326" name="Google Shape;326;p42"/>
          <p:cNvSpPr txBox="1">
            <a:spLocks noGrp="1"/>
          </p:cNvSpPr>
          <p:nvPr>
            <p:ph type="subTitle" idx="35"/>
          </p:nvPr>
        </p:nvSpPr>
        <p:spPr>
          <a:xfrm>
            <a:off x="21829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327" name="Google Shape;327;p42"/>
          <p:cNvSpPr txBox="1">
            <a:spLocks noGrp="1"/>
          </p:cNvSpPr>
          <p:nvPr>
            <p:ph type="subTitle" idx="36"/>
          </p:nvPr>
        </p:nvSpPr>
        <p:spPr>
          <a:xfrm>
            <a:off x="189200"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328" name="Google Shape;328;p42"/>
          <p:cNvSpPr txBox="1">
            <a:spLocks noGrp="1"/>
          </p:cNvSpPr>
          <p:nvPr>
            <p:ph type="subTitle" idx="37"/>
          </p:nvPr>
        </p:nvSpPr>
        <p:spPr>
          <a:xfrm>
            <a:off x="21829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329" name="Google Shape;329;p42"/>
          <p:cNvSpPr txBox="1">
            <a:spLocks noGrp="1"/>
          </p:cNvSpPr>
          <p:nvPr>
            <p:ph type="subTitle" idx="38"/>
          </p:nvPr>
        </p:nvSpPr>
        <p:spPr>
          <a:xfrm>
            <a:off x="220150" y="2152976"/>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330" name="Google Shape;330;p42"/>
          <p:cNvSpPr txBox="1">
            <a:spLocks noGrp="1"/>
          </p:cNvSpPr>
          <p:nvPr>
            <p:ph type="subTitle" idx="39"/>
          </p:nvPr>
        </p:nvSpPr>
        <p:spPr>
          <a:xfrm>
            <a:off x="1985411"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331" name="Google Shape;331;p42"/>
          <p:cNvSpPr txBox="1">
            <a:spLocks noGrp="1"/>
          </p:cNvSpPr>
          <p:nvPr>
            <p:ph type="subTitle" idx="40"/>
          </p:nvPr>
        </p:nvSpPr>
        <p:spPr>
          <a:xfrm>
            <a:off x="201450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p:cSld name="BLANK_1_4">
    <p:bg>
      <p:bgPr>
        <a:solidFill>
          <a:schemeClr val="dk2"/>
        </a:solidFill>
        <a:effectLst/>
      </p:bgPr>
    </p:bg>
    <p:spTree>
      <p:nvGrpSpPr>
        <p:cNvPr id="1" name="Shape 332"/>
        <p:cNvGrpSpPr/>
        <p:nvPr/>
      </p:nvGrpSpPr>
      <p:grpSpPr>
        <a:xfrm>
          <a:off x="0" y="0"/>
          <a:ext cx="0" cy="0"/>
          <a:chOff x="0" y="0"/>
          <a:chExt cx="0" cy="0"/>
        </a:xfrm>
      </p:grpSpPr>
      <p:sp>
        <p:nvSpPr>
          <p:cNvPr id="333" name="Google Shape;333;p43"/>
          <p:cNvSpPr txBox="1"/>
          <p:nvPr/>
        </p:nvSpPr>
        <p:spPr>
          <a:xfrm>
            <a:off x="151500" y="-149638"/>
            <a:ext cx="1478700" cy="657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14400" b="1">
                <a:solidFill>
                  <a:schemeClr val="accent2"/>
                </a:solidFill>
                <a:latin typeface="Familjen Grotesk"/>
                <a:ea typeface="Familjen Grotesk"/>
                <a:cs typeface="Familjen Grotesk"/>
                <a:sym typeface="Familjen Grotesk"/>
              </a:rPr>
              <a:t>“</a:t>
            </a:r>
            <a:endParaRPr sz="14400" b="1">
              <a:solidFill>
                <a:schemeClr val="accent2"/>
              </a:solidFill>
              <a:latin typeface="Familjen Grotesk"/>
              <a:ea typeface="Familjen Grotesk"/>
              <a:cs typeface="Familjen Grotesk"/>
              <a:sym typeface="Familjen Grotesk"/>
            </a:endParaRPr>
          </a:p>
        </p:txBody>
      </p:sp>
      <p:sp>
        <p:nvSpPr>
          <p:cNvPr id="334" name="Google Shape;334;p4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5" name="Google Shape;335;p4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6" name="Google Shape;336;p4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337" name="Google Shape;337;p43"/>
          <p:cNvSpPr txBox="1">
            <a:spLocks noGrp="1"/>
          </p:cNvSpPr>
          <p:nvPr>
            <p:ph type="body" idx="3"/>
          </p:nvPr>
        </p:nvSpPr>
        <p:spPr>
          <a:xfrm>
            <a:off x="1664044" y="349775"/>
            <a:ext cx="6903000" cy="3683100"/>
          </a:xfrm>
          <a:prstGeom prst="rect">
            <a:avLst/>
          </a:prstGeom>
        </p:spPr>
        <p:txBody>
          <a:bodyPr spcFirstLastPara="1" wrap="square" lIns="91425" tIns="91425" rIns="91425" bIns="91425" anchor="t" anchorCtr="0">
            <a:noAutofit/>
          </a:bodyPr>
          <a:lstStyle>
            <a:lvl1pPr marL="457200" lvl="0" indent="-457200">
              <a:lnSpc>
                <a:spcPct val="85000"/>
              </a:lnSpc>
              <a:spcBef>
                <a:spcPts val="0"/>
              </a:spcBef>
              <a:spcAft>
                <a:spcPts val="0"/>
              </a:spcAft>
              <a:buSzPts val="3600"/>
              <a:buChar char="●"/>
              <a:defRPr sz="3600"/>
            </a:lvl1pPr>
            <a:lvl2pPr marL="914400" lvl="1" indent="-457200">
              <a:lnSpc>
                <a:spcPct val="85000"/>
              </a:lnSpc>
              <a:spcBef>
                <a:spcPts val="0"/>
              </a:spcBef>
              <a:spcAft>
                <a:spcPts val="0"/>
              </a:spcAft>
              <a:buSzPts val="3600"/>
              <a:buChar char="○"/>
              <a:defRPr sz="3600"/>
            </a:lvl2pPr>
            <a:lvl3pPr marL="1371600" lvl="2" indent="-457200">
              <a:lnSpc>
                <a:spcPct val="85000"/>
              </a:lnSpc>
              <a:spcBef>
                <a:spcPts val="0"/>
              </a:spcBef>
              <a:spcAft>
                <a:spcPts val="0"/>
              </a:spcAft>
              <a:buSzPts val="3600"/>
              <a:buChar char="■"/>
              <a:defRPr sz="3600"/>
            </a:lvl3pPr>
            <a:lvl4pPr marL="1828800" lvl="3" indent="-457200">
              <a:lnSpc>
                <a:spcPct val="85000"/>
              </a:lnSpc>
              <a:spcBef>
                <a:spcPts val="0"/>
              </a:spcBef>
              <a:spcAft>
                <a:spcPts val="0"/>
              </a:spcAft>
              <a:buSzPts val="3600"/>
              <a:buChar char="●"/>
              <a:defRPr sz="3600"/>
            </a:lvl4pPr>
            <a:lvl5pPr marL="2286000" lvl="4" indent="-457200">
              <a:lnSpc>
                <a:spcPct val="85000"/>
              </a:lnSpc>
              <a:spcBef>
                <a:spcPts val="0"/>
              </a:spcBef>
              <a:spcAft>
                <a:spcPts val="0"/>
              </a:spcAft>
              <a:buSzPts val="3600"/>
              <a:buChar char="○"/>
              <a:defRPr sz="3600"/>
            </a:lvl5pPr>
            <a:lvl6pPr marL="2743200" lvl="5" indent="-457200">
              <a:lnSpc>
                <a:spcPct val="85000"/>
              </a:lnSpc>
              <a:spcBef>
                <a:spcPts val="0"/>
              </a:spcBef>
              <a:spcAft>
                <a:spcPts val="0"/>
              </a:spcAft>
              <a:buSzPts val="3600"/>
              <a:buChar char="■"/>
              <a:defRPr sz="3600"/>
            </a:lvl6pPr>
            <a:lvl7pPr marL="3200400" lvl="6" indent="-457200">
              <a:lnSpc>
                <a:spcPct val="85000"/>
              </a:lnSpc>
              <a:spcBef>
                <a:spcPts val="0"/>
              </a:spcBef>
              <a:spcAft>
                <a:spcPts val="0"/>
              </a:spcAft>
              <a:buSzPts val="3600"/>
              <a:buChar char="●"/>
              <a:defRPr sz="3600"/>
            </a:lvl7pPr>
            <a:lvl8pPr marL="3657600" lvl="7" indent="-457200">
              <a:lnSpc>
                <a:spcPct val="85000"/>
              </a:lnSpc>
              <a:spcBef>
                <a:spcPts val="0"/>
              </a:spcBef>
              <a:spcAft>
                <a:spcPts val="0"/>
              </a:spcAft>
              <a:buSzPts val="3600"/>
              <a:buChar char="○"/>
              <a:defRPr sz="3600"/>
            </a:lvl8pPr>
            <a:lvl9pPr marL="4114800" lvl="8" indent="-457200">
              <a:lnSpc>
                <a:spcPct val="85000"/>
              </a:lnSpc>
              <a:spcBef>
                <a:spcPts val="0"/>
              </a:spcBef>
              <a:spcAft>
                <a:spcPts val="0"/>
              </a:spcAft>
              <a:buSzPts val="3600"/>
              <a:buChar char="■"/>
              <a:defRPr sz="3600"/>
            </a:lvl9pPr>
          </a:lstStyle>
          <a:p>
            <a:endParaRPr/>
          </a:p>
        </p:txBody>
      </p:sp>
      <p:sp>
        <p:nvSpPr>
          <p:cNvPr id="338" name="Google Shape;338;p43"/>
          <p:cNvSpPr txBox="1">
            <a:spLocks noGrp="1"/>
          </p:cNvSpPr>
          <p:nvPr>
            <p:ph type="subTitle" idx="4"/>
          </p:nvPr>
        </p:nvSpPr>
        <p:spPr>
          <a:xfrm>
            <a:off x="1664050" y="4468300"/>
            <a:ext cx="5489700" cy="400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meline">
  <p:cSld name="BLANK_1_4_1">
    <p:bg>
      <p:bgPr>
        <a:solidFill>
          <a:schemeClr val="dk1"/>
        </a:solidFill>
        <a:effectLst/>
      </p:bgPr>
    </p:bg>
    <p:spTree>
      <p:nvGrpSpPr>
        <p:cNvPr id="1" name="Shape 339"/>
        <p:cNvGrpSpPr/>
        <p:nvPr/>
      </p:nvGrpSpPr>
      <p:grpSpPr>
        <a:xfrm>
          <a:off x="0" y="0"/>
          <a:ext cx="0" cy="0"/>
          <a:chOff x="0" y="0"/>
          <a:chExt cx="0" cy="0"/>
        </a:xfrm>
      </p:grpSpPr>
      <p:sp>
        <p:nvSpPr>
          <p:cNvPr id="340" name="Google Shape;340;p4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41" name="Google Shape;341;p4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42" name="Google Shape;342;p4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343" name="Google Shape;343;p44"/>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cxnSp>
        <p:nvCxnSpPr>
          <p:cNvPr id="344" name="Google Shape;344;p44"/>
          <p:cNvCxnSpPr/>
          <p:nvPr/>
        </p:nvCxnSpPr>
        <p:spPr>
          <a:xfrm>
            <a:off x="234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44"/>
          <p:cNvCxnSpPr/>
          <p:nvPr/>
        </p:nvCxnSpPr>
        <p:spPr>
          <a:xfrm>
            <a:off x="1474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44"/>
          <p:cNvCxnSpPr/>
          <p:nvPr/>
        </p:nvCxnSpPr>
        <p:spPr>
          <a:xfrm>
            <a:off x="27132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44"/>
          <p:cNvCxnSpPr/>
          <p:nvPr/>
        </p:nvCxnSpPr>
        <p:spPr>
          <a:xfrm>
            <a:off x="39524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44"/>
          <p:cNvCxnSpPr/>
          <p:nvPr/>
        </p:nvCxnSpPr>
        <p:spPr>
          <a:xfrm>
            <a:off x="51916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44"/>
          <p:cNvCxnSpPr/>
          <p:nvPr/>
        </p:nvCxnSpPr>
        <p:spPr>
          <a:xfrm>
            <a:off x="6430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44"/>
          <p:cNvCxnSpPr/>
          <p:nvPr/>
        </p:nvCxnSpPr>
        <p:spPr>
          <a:xfrm>
            <a:off x="7670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51" name="Google Shape;351;p44"/>
          <p:cNvCxnSpPr/>
          <p:nvPr/>
        </p:nvCxnSpPr>
        <p:spPr>
          <a:xfrm>
            <a:off x="8909200" y="1193550"/>
            <a:ext cx="0" cy="3691500"/>
          </a:xfrm>
          <a:prstGeom prst="straightConnector1">
            <a:avLst/>
          </a:prstGeom>
          <a:noFill/>
          <a:ln w="9525" cap="flat" cmpd="sng">
            <a:solidFill>
              <a:schemeClr val="dk2"/>
            </a:solidFill>
            <a:prstDash val="solid"/>
            <a:round/>
            <a:headEnd type="none" w="med" len="med"/>
            <a:tailEnd type="none" w="med" len="med"/>
          </a:ln>
        </p:spPr>
      </p:cxnSp>
      <p:sp>
        <p:nvSpPr>
          <p:cNvPr id="352" name="Google Shape;352;p44"/>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353" name="Google Shape;353;p44"/>
          <p:cNvSpPr txBox="1">
            <a:spLocks noGrp="1"/>
          </p:cNvSpPr>
          <p:nvPr>
            <p:ph type="subTitle" idx="4"/>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54" name="Google Shape;354;p44"/>
          <p:cNvSpPr txBox="1">
            <a:spLocks noGrp="1"/>
          </p:cNvSpPr>
          <p:nvPr>
            <p:ph type="subTitle" idx="5"/>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55" name="Google Shape;355;p44"/>
          <p:cNvSpPr txBox="1">
            <a:spLocks noGrp="1"/>
          </p:cNvSpPr>
          <p:nvPr>
            <p:ph type="subTitle" idx="6"/>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56" name="Google Shape;356;p44"/>
          <p:cNvSpPr txBox="1">
            <a:spLocks noGrp="1"/>
          </p:cNvSpPr>
          <p:nvPr>
            <p:ph type="subTitle" idx="7"/>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57" name="Google Shape;357;p44"/>
          <p:cNvSpPr txBox="1">
            <a:spLocks noGrp="1"/>
          </p:cNvSpPr>
          <p:nvPr>
            <p:ph type="subTitle" idx="8"/>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58" name="Google Shape;358;p44"/>
          <p:cNvSpPr txBox="1">
            <a:spLocks noGrp="1"/>
          </p:cNvSpPr>
          <p:nvPr>
            <p:ph type="subTitle" idx="9"/>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59" name="Google Shape;359;p44"/>
          <p:cNvSpPr txBox="1">
            <a:spLocks noGrp="1"/>
          </p:cNvSpPr>
          <p:nvPr>
            <p:ph type="subTitle" idx="13"/>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arterly Chart">
  <p:cSld name="BLANK_1_5">
    <p:bg>
      <p:bgPr>
        <a:solidFill>
          <a:schemeClr val="lt1"/>
        </a:solidFill>
        <a:effectLst/>
      </p:bgPr>
    </p:bg>
    <p:spTree>
      <p:nvGrpSpPr>
        <p:cNvPr id="1" name="Shape 360"/>
        <p:cNvGrpSpPr/>
        <p:nvPr/>
      </p:nvGrpSpPr>
      <p:grpSpPr>
        <a:xfrm>
          <a:off x="0" y="0"/>
          <a:ext cx="0" cy="0"/>
          <a:chOff x="0" y="0"/>
          <a:chExt cx="0" cy="0"/>
        </a:xfrm>
      </p:grpSpPr>
      <p:sp>
        <p:nvSpPr>
          <p:cNvPr id="361" name="Google Shape;361;p4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2" name="Google Shape;362;p4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3" name="Google Shape;363;p4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364" name="Google Shape;364;p45"/>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grpSp>
        <p:nvGrpSpPr>
          <p:cNvPr id="365" name="Google Shape;365;p45"/>
          <p:cNvGrpSpPr/>
          <p:nvPr/>
        </p:nvGrpSpPr>
        <p:grpSpPr>
          <a:xfrm>
            <a:off x="234275" y="1193325"/>
            <a:ext cx="8682900" cy="3704450"/>
            <a:chOff x="234275" y="1193325"/>
            <a:chExt cx="8682900" cy="3704450"/>
          </a:xfrm>
        </p:grpSpPr>
        <p:cxnSp>
          <p:nvCxnSpPr>
            <p:cNvPr id="366" name="Google Shape;366;p45"/>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67" name="Google Shape;367;p45"/>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68" name="Google Shape;368;p45"/>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sp>
          <p:nvSpPr>
            <p:cNvPr id="369" name="Google Shape;369;p45"/>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70" name="Google Shape;370;p45"/>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71" name="Google Shape;371;p45"/>
          <p:cNvSpPr txBox="1">
            <a:spLocks noGrp="1"/>
          </p:cNvSpPr>
          <p:nvPr>
            <p:ph type="subTitle" idx="4"/>
          </p:nvPr>
        </p:nvSpPr>
        <p:spPr>
          <a:xfrm>
            <a:off x="207975" y="10657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72" name="Google Shape;372;p45"/>
          <p:cNvSpPr txBox="1">
            <a:spLocks noGrp="1"/>
          </p:cNvSpPr>
          <p:nvPr>
            <p:ph type="subTitle" idx="5"/>
          </p:nvPr>
        </p:nvSpPr>
        <p:spPr>
          <a:xfrm>
            <a:off x="207975" y="1803028"/>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73" name="Google Shape;373;p45"/>
          <p:cNvSpPr txBox="1">
            <a:spLocks noGrp="1"/>
          </p:cNvSpPr>
          <p:nvPr>
            <p:ph type="subTitle" idx="6"/>
          </p:nvPr>
        </p:nvSpPr>
        <p:spPr>
          <a:xfrm>
            <a:off x="207975" y="276504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74" name="Google Shape;374;p45"/>
          <p:cNvSpPr txBox="1">
            <a:spLocks noGrp="1"/>
          </p:cNvSpPr>
          <p:nvPr>
            <p:ph type="subTitle" idx="7"/>
          </p:nvPr>
        </p:nvSpPr>
        <p:spPr>
          <a:xfrm>
            <a:off x="207975" y="37430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75" name="Google Shape;375;p45"/>
          <p:cNvSpPr txBox="1">
            <a:spLocks noGrp="1"/>
          </p:cNvSpPr>
          <p:nvPr>
            <p:ph type="subTitle" idx="8"/>
          </p:nvPr>
        </p:nvSpPr>
        <p:spPr>
          <a:xfrm>
            <a:off x="1656927"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76" name="Google Shape;376;p45"/>
          <p:cNvSpPr txBox="1">
            <a:spLocks noGrp="1"/>
          </p:cNvSpPr>
          <p:nvPr>
            <p:ph type="subTitle" idx="9"/>
          </p:nvPr>
        </p:nvSpPr>
        <p:spPr>
          <a:xfrm>
            <a:off x="3200680"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77" name="Google Shape;377;p45"/>
          <p:cNvSpPr txBox="1">
            <a:spLocks noGrp="1"/>
          </p:cNvSpPr>
          <p:nvPr>
            <p:ph type="subTitle" idx="13"/>
          </p:nvPr>
        </p:nvSpPr>
        <p:spPr>
          <a:xfrm>
            <a:off x="4745382"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78" name="Google Shape;378;p45"/>
          <p:cNvSpPr txBox="1">
            <a:spLocks noGrp="1"/>
          </p:cNvSpPr>
          <p:nvPr>
            <p:ph type="subTitle" idx="14"/>
          </p:nvPr>
        </p:nvSpPr>
        <p:spPr>
          <a:xfrm>
            <a:off x="6290585"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79" name="Google Shape;379;p45"/>
          <p:cNvSpPr txBox="1">
            <a:spLocks noGrp="1"/>
          </p:cNvSpPr>
          <p:nvPr>
            <p:ph type="subTitle" idx="15"/>
          </p:nvPr>
        </p:nvSpPr>
        <p:spPr>
          <a:xfrm>
            <a:off x="7839538"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oney Stats">
  <p:cSld name="CUSTOM_1_2_2_1">
    <p:bg>
      <p:bgPr>
        <a:solidFill>
          <a:schemeClr val="lt1"/>
        </a:solidFill>
        <a:effectLst/>
      </p:bgPr>
    </p:bg>
    <p:spTree>
      <p:nvGrpSpPr>
        <p:cNvPr id="1" name="Shape 380"/>
        <p:cNvGrpSpPr/>
        <p:nvPr/>
      </p:nvGrpSpPr>
      <p:grpSpPr>
        <a:xfrm>
          <a:off x="0" y="0"/>
          <a:ext cx="0" cy="0"/>
          <a:chOff x="0" y="0"/>
          <a:chExt cx="0" cy="0"/>
        </a:xfrm>
      </p:grpSpPr>
      <p:sp>
        <p:nvSpPr>
          <p:cNvPr id="381" name="Google Shape;381;p4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2" name="Google Shape;382;p46"/>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3" name="Google Shape;383;p46"/>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384" name="Google Shape;384;p4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385" name="Google Shape;385;p46"/>
          <p:cNvSpPr txBox="1">
            <a:spLocks noGrp="1"/>
          </p:cNvSpPr>
          <p:nvPr>
            <p:ph type="subTitle" idx="3"/>
          </p:nvPr>
        </p:nvSpPr>
        <p:spPr>
          <a:xfrm>
            <a:off x="30225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6" name="Google Shape;386;p46"/>
          <p:cNvSpPr txBox="1">
            <a:spLocks noGrp="1"/>
          </p:cNvSpPr>
          <p:nvPr>
            <p:ph type="body" idx="4"/>
          </p:nvPr>
        </p:nvSpPr>
        <p:spPr>
          <a:xfrm>
            <a:off x="273105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7" name="Google Shape;387;p46"/>
          <p:cNvSpPr txBox="1">
            <a:spLocks noGrp="1"/>
          </p:cNvSpPr>
          <p:nvPr>
            <p:ph type="subTitle" idx="5"/>
          </p:nvPr>
        </p:nvSpPr>
        <p:spPr>
          <a:xfrm>
            <a:off x="30225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8" name="Google Shape;388;p46"/>
          <p:cNvSpPr txBox="1">
            <a:spLocks noGrp="1"/>
          </p:cNvSpPr>
          <p:nvPr>
            <p:ph type="body" idx="6"/>
          </p:nvPr>
        </p:nvSpPr>
        <p:spPr>
          <a:xfrm>
            <a:off x="273105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9" name="Google Shape;389;p46"/>
          <p:cNvSpPr txBox="1">
            <a:spLocks noGrp="1"/>
          </p:cNvSpPr>
          <p:nvPr>
            <p:ph type="subTitle" idx="7"/>
          </p:nvPr>
        </p:nvSpPr>
        <p:spPr>
          <a:xfrm>
            <a:off x="30225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0" name="Google Shape;390;p46"/>
          <p:cNvSpPr txBox="1">
            <a:spLocks noGrp="1"/>
          </p:cNvSpPr>
          <p:nvPr>
            <p:ph type="body" idx="8"/>
          </p:nvPr>
        </p:nvSpPr>
        <p:spPr>
          <a:xfrm>
            <a:off x="273105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1" name="Google Shape;391;p46"/>
          <p:cNvSpPr txBox="1">
            <a:spLocks noGrp="1"/>
          </p:cNvSpPr>
          <p:nvPr>
            <p:ph type="subTitle" idx="9"/>
          </p:nvPr>
        </p:nvSpPr>
        <p:spPr>
          <a:xfrm>
            <a:off x="473160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2" name="Google Shape;392;p46"/>
          <p:cNvSpPr txBox="1">
            <a:spLocks noGrp="1"/>
          </p:cNvSpPr>
          <p:nvPr>
            <p:ph type="body" idx="13"/>
          </p:nvPr>
        </p:nvSpPr>
        <p:spPr>
          <a:xfrm>
            <a:off x="716040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3" name="Google Shape;393;p46"/>
          <p:cNvSpPr txBox="1">
            <a:spLocks noGrp="1"/>
          </p:cNvSpPr>
          <p:nvPr>
            <p:ph type="subTitle" idx="14"/>
          </p:nvPr>
        </p:nvSpPr>
        <p:spPr>
          <a:xfrm>
            <a:off x="473160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4" name="Google Shape;394;p46"/>
          <p:cNvSpPr txBox="1">
            <a:spLocks noGrp="1"/>
          </p:cNvSpPr>
          <p:nvPr>
            <p:ph type="body" idx="15"/>
          </p:nvPr>
        </p:nvSpPr>
        <p:spPr>
          <a:xfrm>
            <a:off x="716040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5" name="Google Shape;395;p46"/>
          <p:cNvSpPr txBox="1">
            <a:spLocks noGrp="1"/>
          </p:cNvSpPr>
          <p:nvPr>
            <p:ph type="subTitle" idx="16"/>
          </p:nvPr>
        </p:nvSpPr>
        <p:spPr>
          <a:xfrm>
            <a:off x="473160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6" name="Google Shape;396;p46"/>
          <p:cNvSpPr txBox="1">
            <a:spLocks noGrp="1"/>
          </p:cNvSpPr>
          <p:nvPr>
            <p:ph type="body" idx="17"/>
          </p:nvPr>
        </p:nvSpPr>
        <p:spPr>
          <a:xfrm>
            <a:off x="716040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Breakdown">
  <p:cSld name="Title Slide">
    <p:bg>
      <p:bgPr>
        <a:solidFill>
          <a:schemeClr val="lt1"/>
        </a:solidFill>
        <a:effectLst/>
      </p:bgPr>
    </p:bg>
    <p:spTree>
      <p:nvGrpSpPr>
        <p:cNvPr id="1" name="Shape 397"/>
        <p:cNvGrpSpPr/>
        <p:nvPr/>
      </p:nvGrpSpPr>
      <p:grpSpPr>
        <a:xfrm>
          <a:off x="0" y="0"/>
          <a:ext cx="0" cy="0"/>
          <a:chOff x="0" y="0"/>
          <a:chExt cx="0" cy="0"/>
        </a:xfrm>
      </p:grpSpPr>
      <p:sp>
        <p:nvSpPr>
          <p:cNvPr id="398" name="Google Shape;398;p47"/>
          <p:cNvSpPr txBox="1"/>
          <p:nvPr/>
        </p:nvSpPr>
        <p:spPr>
          <a:xfrm>
            <a:off x="7222297" y="4866750"/>
            <a:ext cx="16782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GB" sz="500">
                <a:solidFill>
                  <a:schemeClr val="dk2"/>
                </a:solidFill>
                <a:latin typeface="Familjen Grotesk Medium"/>
                <a:ea typeface="Familjen Grotesk Medium"/>
                <a:cs typeface="Familjen Grotesk Medium"/>
                <a:sym typeface="Familjen Grotesk Medium"/>
              </a:rPr>
              <a:t>Google_logo </a:t>
            </a:r>
            <a:r>
              <a:rPr lang="en-GB" sz="400">
                <a:solidFill>
                  <a:schemeClr val="dk2"/>
                </a:solidFill>
                <a:latin typeface="Familjen Grotesk Medium"/>
                <a:ea typeface="Familjen Grotesk Medium"/>
                <a:cs typeface="Familjen Grotesk Medium"/>
                <a:sym typeface="Familjen Grotesk Medium"/>
              </a:rPr>
              <a:t> 2021   </a:t>
            </a:r>
            <a:r>
              <a:rPr lang="en-GB" sz="400">
                <a:solidFill>
                  <a:schemeClr val="dk2"/>
                </a:solidFill>
                <a:latin typeface="Familjen Grotesk"/>
                <a:ea typeface="Familjen Grotesk"/>
                <a:cs typeface="Familjen Grotesk"/>
                <a:sym typeface="Familjen Grotesk"/>
              </a:rPr>
              <a:t> |    </a:t>
            </a:r>
            <a:r>
              <a:rPr lang="en-GB"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GB"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399" name="Google Shape;399;p47"/>
          <p:cNvSpPr txBox="1">
            <a:spLocks noGrp="1"/>
          </p:cNvSpPr>
          <p:nvPr>
            <p:ph type="sldNum" idx="12"/>
          </p:nvPr>
        </p:nvSpPr>
        <p:spPr>
          <a:xfrm>
            <a:off x="8556784" y="4749851"/>
            <a:ext cx="548700" cy="384900"/>
          </a:xfrm>
          <a:prstGeom prst="rect">
            <a:avLst/>
          </a:prstGeom>
        </p:spPr>
        <p:txBody>
          <a:bodyPr spcFirstLastPara="1" wrap="square" lIns="91425" tIns="91425" rIns="91425" bIns="91425" anchor="t" anchorCtr="0">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marL="0" lvl="0" indent="0" algn="l" rtl="0">
              <a:spcBef>
                <a:spcPts val="0"/>
              </a:spcBef>
              <a:spcAft>
                <a:spcPts val="0"/>
              </a:spcAft>
              <a:buNone/>
            </a:pPr>
            <a:fld id="{00000000-1234-1234-1234-123412341234}" type="slidenum">
              <a:rPr lang="en-GB"/>
              <a:t>‹#›</a:t>
            </a:fld>
            <a:endParaRPr/>
          </a:p>
        </p:txBody>
      </p:sp>
      <p:sp>
        <p:nvSpPr>
          <p:cNvPr id="400" name="Google Shape;400;p4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01" name="Google Shape;401;p4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02" name="Google Shape;402;p47"/>
          <p:cNvSpPr txBox="1">
            <a:spLocks noGrp="1"/>
          </p:cNvSpPr>
          <p:nvPr>
            <p:ph type="sldNum" idx="3"/>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403" name="Google Shape;403;p47"/>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404" name="Google Shape;404;p47"/>
          <p:cNvSpPr txBox="1">
            <a:spLocks noGrp="1"/>
          </p:cNvSpPr>
          <p:nvPr>
            <p:ph type="body" idx="4"/>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Revenue">
  <p:cSld name="CUSTOM_2_1_1">
    <p:spTree>
      <p:nvGrpSpPr>
        <p:cNvPr id="1" name="Shape 405"/>
        <p:cNvGrpSpPr/>
        <p:nvPr/>
      </p:nvGrpSpPr>
      <p:grpSpPr>
        <a:xfrm>
          <a:off x="0" y="0"/>
          <a:ext cx="0" cy="0"/>
          <a:chOff x="0" y="0"/>
          <a:chExt cx="0" cy="0"/>
        </a:xfrm>
      </p:grpSpPr>
      <p:sp>
        <p:nvSpPr>
          <p:cNvPr id="406" name="Google Shape;406;p48"/>
          <p:cNvSpPr txBox="1">
            <a:spLocks noGrp="1"/>
          </p:cNvSpPr>
          <p:nvPr>
            <p:ph type="subTitle" idx="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07" name="Google Shape;407;p48"/>
          <p:cNvSpPr txBox="1">
            <a:spLocks noGrp="1"/>
          </p:cNvSpPr>
          <p:nvPr>
            <p:ph type="subTitle" idx="2"/>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08" name="Google Shape;408;p48"/>
          <p:cNvSpPr txBox="1">
            <a:spLocks noGrp="1"/>
          </p:cNvSpPr>
          <p:nvPr>
            <p:ph type="subTitle" idx="3"/>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09" name="Google Shape;409;p48"/>
          <p:cNvSpPr txBox="1">
            <a:spLocks noGrp="1"/>
          </p:cNvSpPr>
          <p:nvPr>
            <p:ph type="subTitle" idx="4"/>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0" name="Google Shape;410;p48"/>
          <p:cNvSpPr txBox="1">
            <a:spLocks noGrp="1"/>
          </p:cNvSpPr>
          <p:nvPr>
            <p:ph type="subTitle" idx="5"/>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1" name="Google Shape;411;p48"/>
          <p:cNvSpPr txBox="1">
            <a:spLocks noGrp="1"/>
          </p:cNvSpPr>
          <p:nvPr>
            <p:ph type="subTitle" idx="6"/>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2" name="Google Shape;412;p48"/>
          <p:cNvSpPr txBox="1">
            <a:spLocks noGrp="1"/>
          </p:cNvSpPr>
          <p:nvPr>
            <p:ph type="subTitle" idx="7"/>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grpSp>
        <p:nvGrpSpPr>
          <p:cNvPr id="413" name="Google Shape;413;p48"/>
          <p:cNvGrpSpPr/>
          <p:nvPr/>
        </p:nvGrpSpPr>
        <p:grpSpPr>
          <a:xfrm>
            <a:off x="234275" y="1193325"/>
            <a:ext cx="8682900" cy="3704625"/>
            <a:chOff x="234275" y="1193325"/>
            <a:chExt cx="8682900" cy="3704625"/>
          </a:xfrm>
        </p:grpSpPr>
        <p:cxnSp>
          <p:nvCxnSpPr>
            <p:cNvPr id="414" name="Google Shape;414;p48"/>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415" name="Google Shape;415;p48"/>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416" name="Google Shape;416;p48"/>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48"/>
            <p:cNvCxnSpPr/>
            <p:nvPr/>
          </p:nvCxnSpPr>
          <p:spPr>
            <a:xfrm>
              <a:off x="14740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48"/>
            <p:cNvCxnSpPr/>
            <p:nvPr/>
          </p:nvCxnSpPr>
          <p:spPr>
            <a:xfrm>
              <a:off x="27132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419" name="Google Shape;419;p48"/>
            <p:cNvCxnSpPr/>
            <p:nvPr/>
          </p:nvCxnSpPr>
          <p:spPr>
            <a:xfrm>
              <a:off x="39524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48"/>
            <p:cNvCxnSpPr/>
            <p:nvPr/>
          </p:nvCxnSpPr>
          <p:spPr>
            <a:xfrm>
              <a:off x="51916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48"/>
            <p:cNvCxnSpPr/>
            <p:nvPr/>
          </p:nvCxnSpPr>
          <p:spPr>
            <a:xfrm>
              <a:off x="64308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48"/>
            <p:cNvCxnSpPr/>
            <p:nvPr/>
          </p:nvCxnSpPr>
          <p:spPr>
            <a:xfrm>
              <a:off x="7670000" y="1193550"/>
              <a:ext cx="0" cy="370440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48"/>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424" name="Google Shape;424;p48"/>
          <p:cNvSpPr txBox="1">
            <a:spLocks noGrp="1"/>
          </p:cNvSpPr>
          <p:nvPr>
            <p:ph type="subTitle" idx="8"/>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5" name="Google Shape;425;p48"/>
          <p:cNvSpPr txBox="1">
            <a:spLocks noGrp="1"/>
          </p:cNvSpPr>
          <p:nvPr>
            <p:ph type="subTitle" idx="9"/>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6" name="Google Shape;426;p4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427" name="Google Shape;427;p48"/>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428" name="Google Shape;428;p48"/>
          <p:cNvSpPr txBox="1">
            <a:spLocks noGrp="1"/>
          </p:cNvSpPr>
          <p:nvPr>
            <p:ph type="body" idx="1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29" name="Google Shape;429;p48"/>
          <p:cNvSpPr txBox="1">
            <a:spLocks noGrp="1"/>
          </p:cNvSpPr>
          <p:nvPr>
            <p:ph type="subTitle" idx="14"/>
          </p:nvPr>
        </p:nvSpPr>
        <p:spPr>
          <a:xfrm>
            <a:off x="207975" y="1803028"/>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0" name="Google Shape;430;p48"/>
          <p:cNvSpPr txBox="1">
            <a:spLocks noGrp="1"/>
          </p:cNvSpPr>
          <p:nvPr>
            <p:ph type="subTitle" idx="15"/>
          </p:nvPr>
        </p:nvSpPr>
        <p:spPr>
          <a:xfrm>
            <a:off x="207975" y="276504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1" name="Google Shape;431;p48"/>
          <p:cNvSpPr txBox="1">
            <a:spLocks noGrp="1"/>
          </p:cNvSpPr>
          <p:nvPr>
            <p:ph type="subTitle" idx="16"/>
          </p:nvPr>
        </p:nvSpPr>
        <p:spPr>
          <a:xfrm>
            <a:off x="207975" y="374307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Expenses">
  <p:cSld name="CUSTOM_2_1_1_1">
    <p:spTree>
      <p:nvGrpSpPr>
        <p:cNvPr id="1" name="Shape 432"/>
        <p:cNvGrpSpPr/>
        <p:nvPr/>
      </p:nvGrpSpPr>
      <p:grpSpPr>
        <a:xfrm>
          <a:off x="0" y="0"/>
          <a:ext cx="0" cy="0"/>
          <a:chOff x="0" y="0"/>
          <a:chExt cx="0" cy="0"/>
        </a:xfrm>
      </p:grpSpPr>
      <p:sp>
        <p:nvSpPr>
          <p:cNvPr id="433" name="Google Shape;433;p4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4" name="Google Shape;434;p49"/>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5" name="Google Shape;435;p4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436" name="Google Shape;436;p49"/>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437" name="Google Shape;437;p49"/>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tats">
  <p:cSld name="CUSTOM_1_2">
    <p:bg>
      <p:bgPr>
        <a:solidFill>
          <a:schemeClr val="lt1"/>
        </a:solidFill>
        <a:effectLst/>
      </p:bgPr>
    </p:bg>
    <p:spTree>
      <p:nvGrpSpPr>
        <p:cNvPr id="1" name="Shape 438"/>
        <p:cNvGrpSpPr/>
        <p:nvPr/>
      </p:nvGrpSpPr>
      <p:grpSpPr>
        <a:xfrm>
          <a:off x="0" y="0"/>
          <a:ext cx="0" cy="0"/>
          <a:chOff x="0" y="0"/>
          <a:chExt cx="0" cy="0"/>
        </a:xfrm>
      </p:grpSpPr>
      <p:sp>
        <p:nvSpPr>
          <p:cNvPr id="439" name="Google Shape;439;p50"/>
          <p:cNvSpPr/>
          <p:nvPr/>
        </p:nvSpPr>
        <p:spPr>
          <a:xfrm>
            <a:off x="4572125" y="-25"/>
            <a:ext cx="4572000" cy="1233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0" name="Google Shape;440;p50"/>
          <p:cNvSpPr/>
          <p:nvPr/>
        </p:nvSpPr>
        <p:spPr>
          <a:xfrm>
            <a:off x="-75" y="-25"/>
            <a:ext cx="4572000" cy="3531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1" name="Google Shape;441;p50"/>
          <p:cNvSpPr/>
          <p:nvPr/>
        </p:nvSpPr>
        <p:spPr>
          <a:xfrm>
            <a:off x="4572025" y="1234025"/>
            <a:ext cx="4572000" cy="390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9600">
              <a:solidFill>
                <a:srgbClr val="3C3D36"/>
              </a:solidFill>
              <a:latin typeface="Familjen Grotesk"/>
              <a:ea typeface="Familjen Grotesk"/>
              <a:cs typeface="Familjen Grotesk"/>
              <a:sym typeface="Familjen Grotesk"/>
            </a:endParaRPr>
          </a:p>
        </p:txBody>
      </p:sp>
      <p:sp>
        <p:nvSpPr>
          <p:cNvPr id="442" name="Google Shape;442;p5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43" name="Google Shape;443;p50"/>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44" name="Google Shape;444;p5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445" name="Google Shape;445;p50"/>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
        <p:nvSpPr>
          <p:cNvPr id="446" name="Google Shape;446;p50"/>
          <p:cNvSpPr txBox="1">
            <a:spLocks noGrp="1"/>
          </p:cNvSpPr>
          <p:nvPr>
            <p:ph type="body" idx="3"/>
          </p:nvPr>
        </p:nvSpPr>
        <p:spPr>
          <a:xfrm>
            <a:off x="201875" y="1328225"/>
            <a:ext cx="28887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47" name="Google Shape;447;p50"/>
          <p:cNvSpPr/>
          <p:nvPr/>
        </p:nvSpPr>
        <p:spPr>
          <a:xfrm>
            <a:off x="-75" y="3531275"/>
            <a:ext cx="4572000" cy="161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8" name="Google Shape;448;p50"/>
          <p:cNvSpPr txBox="1">
            <a:spLocks noGrp="1"/>
          </p:cNvSpPr>
          <p:nvPr>
            <p:ph type="title" idx="4"/>
          </p:nvPr>
        </p:nvSpPr>
        <p:spPr>
          <a:xfrm>
            <a:off x="1775" y="3706500"/>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49" name="Google Shape;449;p50"/>
          <p:cNvSpPr txBox="1">
            <a:spLocks noGrp="1"/>
          </p:cNvSpPr>
          <p:nvPr>
            <p:ph type="title" idx="5"/>
          </p:nvPr>
        </p:nvSpPr>
        <p:spPr>
          <a:xfrm>
            <a:off x="4572025" y="1410802"/>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50" name="Google Shape;450;p50"/>
          <p:cNvSpPr txBox="1">
            <a:spLocks noGrp="1"/>
          </p:cNvSpPr>
          <p:nvPr>
            <p:ph type="subTitle" idx="6"/>
          </p:nvPr>
        </p:nvSpPr>
        <p:spPr>
          <a:xfrm>
            <a:off x="4620125" y="2279600"/>
            <a:ext cx="3623400" cy="5487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1" name="Google Shape;451;p50"/>
          <p:cNvSpPr txBox="1">
            <a:spLocks noGrp="1"/>
          </p:cNvSpPr>
          <p:nvPr>
            <p:ph type="subTitle" idx="7"/>
          </p:nvPr>
        </p:nvSpPr>
        <p:spPr>
          <a:xfrm>
            <a:off x="90675" y="4563600"/>
            <a:ext cx="2888700" cy="4515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Ramping Up">
  <p:cSld name="TITLE_1_1_1">
    <p:spTree>
      <p:nvGrpSpPr>
        <p:cNvPr id="1" name="Shape 452"/>
        <p:cNvGrpSpPr/>
        <p:nvPr/>
      </p:nvGrpSpPr>
      <p:grpSpPr>
        <a:xfrm>
          <a:off x="0" y="0"/>
          <a:ext cx="0" cy="0"/>
          <a:chOff x="0" y="0"/>
          <a:chExt cx="0" cy="0"/>
        </a:xfrm>
      </p:grpSpPr>
      <p:sp>
        <p:nvSpPr>
          <p:cNvPr id="453" name="Google Shape;453;p5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54" name="Google Shape;454;p5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55" name="Google Shape;455;p5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456" name="Google Shape;456;p51"/>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Hierarchy">
  <p:cSld name="CUSTOM_4">
    <p:bg>
      <p:bgPr>
        <a:solidFill>
          <a:schemeClr val="lt2"/>
        </a:solidFill>
        <a:effectLst/>
      </p:bgPr>
    </p:bg>
    <p:spTree>
      <p:nvGrpSpPr>
        <p:cNvPr id="1" name="Shape 457"/>
        <p:cNvGrpSpPr/>
        <p:nvPr/>
      </p:nvGrpSpPr>
      <p:grpSpPr>
        <a:xfrm>
          <a:off x="0" y="0"/>
          <a:ext cx="0" cy="0"/>
          <a:chOff x="0" y="0"/>
          <a:chExt cx="0" cy="0"/>
        </a:xfrm>
      </p:grpSpPr>
      <p:sp>
        <p:nvSpPr>
          <p:cNvPr id="458" name="Google Shape;458;p5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59" name="Google Shape;459;p5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0" name="Google Shape;460;p5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461" name="Google Shape;461;p52"/>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62" name="Google Shape;462;p52"/>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Funding">
  <p:cSld name="CUSTOM_2_1_1_1_1_1_1_1">
    <p:bg>
      <p:bgPr>
        <a:solidFill>
          <a:schemeClr val="lt1"/>
        </a:solidFill>
        <a:effectLst/>
      </p:bgPr>
    </p:bg>
    <p:spTree>
      <p:nvGrpSpPr>
        <p:cNvPr id="1" name="Shape 463"/>
        <p:cNvGrpSpPr/>
        <p:nvPr/>
      </p:nvGrpSpPr>
      <p:grpSpPr>
        <a:xfrm>
          <a:off x="0" y="0"/>
          <a:ext cx="0" cy="0"/>
          <a:chOff x="0" y="0"/>
          <a:chExt cx="0" cy="0"/>
        </a:xfrm>
      </p:grpSpPr>
      <p:sp>
        <p:nvSpPr>
          <p:cNvPr id="464" name="Google Shape;464;p5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5" name="Google Shape;465;p5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6" name="Google Shape;466;p5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467" name="Google Shape;467;p53"/>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68" name="Google Shape;468;p53"/>
          <p:cNvSpPr txBox="1">
            <a:spLocks noGrp="1"/>
          </p:cNvSpPr>
          <p:nvPr>
            <p:ph type="subTitle" idx="3"/>
          </p:nvPr>
        </p:nvSpPr>
        <p:spPr>
          <a:xfrm>
            <a:off x="5799441" y="1594150"/>
            <a:ext cx="2616000" cy="2760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9" name="Google Shape;469;p53"/>
          <p:cNvSpPr txBox="1">
            <a:spLocks noGrp="1"/>
          </p:cNvSpPr>
          <p:nvPr>
            <p:ph type="body" idx="4"/>
          </p:nvPr>
        </p:nvSpPr>
        <p:spPr>
          <a:xfrm>
            <a:off x="5799450" y="2143800"/>
            <a:ext cx="2992800" cy="1496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utlook">
  <p:cSld name="TITLE_2_1_1_1">
    <p:bg>
      <p:bgPr>
        <a:solidFill>
          <a:schemeClr val="dk1"/>
        </a:solidFill>
        <a:effectLst/>
      </p:bgPr>
    </p:bg>
    <p:spTree>
      <p:nvGrpSpPr>
        <p:cNvPr id="1" name="Shape 470"/>
        <p:cNvGrpSpPr/>
        <p:nvPr/>
      </p:nvGrpSpPr>
      <p:grpSpPr>
        <a:xfrm>
          <a:off x="0" y="0"/>
          <a:ext cx="0" cy="0"/>
          <a:chOff x="0" y="0"/>
          <a:chExt cx="0" cy="0"/>
        </a:xfrm>
      </p:grpSpPr>
      <p:sp>
        <p:nvSpPr>
          <p:cNvPr id="471" name="Google Shape;471;p5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72" name="Google Shape;472;p5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73" name="Google Shape;473;p5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474" name="Google Shape;474;p54"/>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475" name="Google Shape;475;p54"/>
          <p:cNvSpPr txBox="1">
            <a:spLocks noGrp="1"/>
          </p:cNvSpPr>
          <p:nvPr>
            <p:ph type="body" idx="3"/>
          </p:nvPr>
        </p:nvSpPr>
        <p:spPr>
          <a:xfrm>
            <a:off x="1776150" y="1206375"/>
            <a:ext cx="40785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476" name="Google Shape;476;p54"/>
          <p:cNvSpPr>
            <a:spLocks noGrp="1"/>
          </p:cNvSpPr>
          <p:nvPr>
            <p:ph type="pic" idx="4"/>
          </p:nvPr>
        </p:nvSpPr>
        <p:spPr>
          <a:xfrm>
            <a:off x="3801625" y="3595950"/>
            <a:ext cx="5342400" cy="15477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Roadmap 4 Column ">
  <p:cSld name="TITLE_2_1_1_1_1">
    <p:spTree>
      <p:nvGrpSpPr>
        <p:cNvPr id="1" name="Shape 477"/>
        <p:cNvGrpSpPr/>
        <p:nvPr/>
      </p:nvGrpSpPr>
      <p:grpSpPr>
        <a:xfrm>
          <a:off x="0" y="0"/>
          <a:ext cx="0" cy="0"/>
          <a:chOff x="0" y="0"/>
          <a:chExt cx="0" cy="0"/>
        </a:xfrm>
      </p:grpSpPr>
      <p:sp>
        <p:nvSpPr>
          <p:cNvPr id="478" name="Google Shape;478;p55"/>
          <p:cNvSpPr/>
          <p:nvPr/>
        </p:nvSpPr>
        <p:spPr>
          <a:xfrm>
            <a:off x="686075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79" name="Google Shape;479;p5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0" name="Google Shape;480;p5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1" name="Google Shape;481;p5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482" name="Google Shape;482;p55"/>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83" name="Google Shape;483;p55"/>
          <p:cNvSpPr/>
          <p:nvPr/>
        </p:nvSpPr>
        <p:spPr>
          <a:xfrm>
            <a:off x="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4" name="Google Shape;484;p55"/>
          <p:cNvSpPr/>
          <p:nvPr/>
        </p:nvSpPr>
        <p:spPr>
          <a:xfrm>
            <a:off x="2289600" y="1226475"/>
            <a:ext cx="22896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5" name="Google Shape;485;p55"/>
          <p:cNvSpPr/>
          <p:nvPr/>
        </p:nvSpPr>
        <p:spPr>
          <a:xfrm>
            <a:off x="4579200" y="1226475"/>
            <a:ext cx="22896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6" name="Google Shape;486;p55"/>
          <p:cNvSpPr txBox="1">
            <a:spLocks noGrp="1"/>
          </p:cNvSpPr>
          <p:nvPr>
            <p:ph type="subTitle" idx="3"/>
          </p:nvPr>
        </p:nvSpPr>
        <p:spPr>
          <a:xfrm>
            <a:off x="205725" y="2736600"/>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87" name="Google Shape;487;p55"/>
          <p:cNvSpPr txBox="1">
            <a:spLocks noGrp="1"/>
          </p:cNvSpPr>
          <p:nvPr>
            <p:ph type="body" idx="4"/>
          </p:nvPr>
        </p:nvSpPr>
        <p:spPr>
          <a:xfrm>
            <a:off x="205700" y="3291860"/>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88" name="Google Shape;488;p55"/>
          <p:cNvSpPr txBox="1">
            <a:spLocks noGrp="1"/>
          </p:cNvSpPr>
          <p:nvPr>
            <p:ph type="subTitle" idx="5"/>
          </p:nvPr>
        </p:nvSpPr>
        <p:spPr>
          <a:xfrm>
            <a:off x="2509242"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89" name="Google Shape;489;p55"/>
          <p:cNvSpPr txBox="1">
            <a:spLocks noGrp="1"/>
          </p:cNvSpPr>
          <p:nvPr>
            <p:ph type="body" idx="6"/>
          </p:nvPr>
        </p:nvSpPr>
        <p:spPr>
          <a:xfrm>
            <a:off x="2509217"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0" name="Google Shape;490;p55"/>
          <p:cNvSpPr txBox="1">
            <a:spLocks noGrp="1"/>
          </p:cNvSpPr>
          <p:nvPr>
            <p:ph type="subTitle" idx="7"/>
          </p:nvPr>
        </p:nvSpPr>
        <p:spPr>
          <a:xfrm>
            <a:off x="4813008"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1" name="Google Shape;491;p55"/>
          <p:cNvSpPr txBox="1">
            <a:spLocks noGrp="1"/>
          </p:cNvSpPr>
          <p:nvPr>
            <p:ph type="body" idx="8"/>
          </p:nvPr>
        </p:nvSpPr>
        <p:spPr>
          <a:xfrm>
            <a:off x="4812983"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2" name="Google Shape;492;p55"/>
          <p:cNvSpPr txBox="1">
            <a:spLocks noGrp="1"/>
          </p:cNvSpPr>
          <p:nvPr>
            <p:ph type="subTitle" idx="9"/>
          </p:nvPr>
        </p:nvSpPr>
        <p:spPr>
          <a:xfrm>
            <a:off x="7091930"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3" name="Google Shape;493;p55"/>
          <p:cNvSpPr txBox="1">
            <a:spLocks noGrp="1"/>
          </p:cNvSpPr>
          <p:nvPr>
            <p:ph type="body" idx="13"/>
          </p:nvPr>
        </p:nvSpPr>
        <p:spPr>
          <a:xfrm>
            <a:off x="7091905"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4" name="Google Shape;494;p55"/>
          <p:cNvSpPr>
            <a:spLocks noGrp="1"/>
          </p:cNvSpPr>
          <p:nvPr>
            <p:ph type="pic" idx="14"/>
          </p:nvPr>
        </p:nvSpPr>
        <p:spPr>
          <a:xfrm>
            <a:off x="183850" y="1481700"/>
            <a:ext cx="994200" cy="994200"/>
          </a:xfrm>
          <a:prstGeom prst="rect">
            <a:avLst/>
          </a:prstGeom>
          <a:noFill/>
          <a:ln>
            <a:noFill/>
          </a:ln>
        </p:spPr>
      </p:sp>
      <p:sp>
        <p:nvSpPr>
          <p:cNvPr id="495" name="Google Shape;495;p55"/>
          <p:cNvSpPr>
            <a:spLocks noGrp="1"/>
          </p:cNvSpPr>
          <p:nvPr>
            <p:ph type="pic" idx="15"/>
          </p:nvPr>
        </p:nvSpPr>
        <p:spPr>
          <a:xfrm>
            <a:off x="2509225" y="1481700"/>
            <a:ext cx="994200" cy="994200"/>
          </a:xfrm>
          <a:prstGeom prst="rect">
            <a:avLst/>
          </a:prstGeom>
          <a:noFill/>
          <a:ln>
            <a:noFill/>
          </a:ln>
        </p:spPr>
      </p:sp>
      <p:sp>
        <p:nvSpPr>
          <p:cNvPr id="496" name="Google Shape;496;p55"/>
          <p:cNvSpPr>
            <a:spLocks noGrp="1"/>
          </p:cNvSpPr>
          <p:nvPr>
            <p:ph type="pic" idx="16"/>
          </p:nvPr>
        </p:nvSpPr>
        <p:spPr>
          <a:xfrm>
            <a:off x="4812975" y="1481700"/>
            <a:ext cx="994200" cy="994200"/>
          </a:xfrm>
          <a:prstGeom prst="rect">
            <a:avLst/>
          </a:prstGeom>
          <a:noFill/>
          <a:ln>
            <a:noFill/>
          </a:ln>
        </p:spPr>
      </p:sp>
      <p:sp>
        <p:nvSpPr>
          <p:cNvPr id="497" name="Google Shape;497;p55"/>
          <p:cNvSpPr>
            <a:spLocks noGrp="1"/>
          </p:cNvSpPr>
          <p:nvPr>
            <p:ph type="pic" idx="17"/>
          </p:nvPr>
        </p:nvSpPr>
        <p:spPr>
          <a:xfrm>
            <a:off x="7091900" y="1481700"/>
            <a:ext cx="994200" cy="9942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Roadmap 5 Column">
  <p:cSld name="TITLE_2_1_1_1_1_2">
    <p:spTree>
      <p:nvGrpSpPr>
        <p:cNvPr id="1" name="Shape 498"/>
        <p:cNvGrpSpPr/>
        <p:nvPr/>
      </p:nvGrpSpPr>
      <p:grpSpPr>
        <a:xfrm>
          <a:off x="0" y="0"/>
          <a:ext cx="0" cy="0"/>
          <a:chOff x="0" y="0"/>
          <a:chExt cx="0" cy="0"/>
        </a:xfrm>
      </p:grpSpPr>
      <p:sp>
        <p:nvSpPr>
          <p:cNvPr id="499" name="Google Shape;499;p56"/>
          <p:cNvSpPr/>
          <p:nvPr/>
        </p:nvSpPr>
        <p:spPr>
          <a:xfrm>
            <a:off x="0"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0" name="Google Shape;500;p56"/>
          <p:cNvSpPr/>
          <p:nvPr/>
        </p:nvSpPr>
        <p:spPr>
          <a:xfrm>
            <a:off x="1828799"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1" name="Google Shape;501;p56"/>
          <p:cNvSpPr/>
          <p:nvPr/>
        </p:nvSpPr>
        <p:spPr>
          <a:xfrm>
            <a:off x="3657599" y="1226475"/>
            <a:ext cx="18288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2" name="Google Shape;502;p56"/>
          <p:cNvSpPr/>
          <p:nvPr/>
        </p:nvSpPr>
        <p:spPr>
          <a:xfrm>
            <a:off x="5486408"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3" name="Google Shape;503;p56"/>
          <p:cNvSpPr/>
          <p:nvPr/>
        </p:nvSpPr>
        <p:spPr>
          <a:xfrm>
            <a:off x="7315192"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4" name="Google Shape;504;p5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05" name="Google Shape;505;p56"/>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06" name="Google Shape;506;p5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507" name="Google Shape;507;p56"/>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08" name="Google Shape;508;p56"/>
          <p:cNvSpPr txBox="1">
            <a:spLocks noGrp="1"/>
          </p:cNvSpPr>
          <p:nvPr>
            <p:ph type="subTitle" idx="3"/>
          </p:nvPr>
        </p:nvSpPr>
        <p:spPr>
          <a:xfrm>
            <a:off x="205720"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9" name="Google Shape;509;p56"/>
          <p:cNvSpPr txBox="1">
            <a:spLocks noGrp="1"/>
          </p:cNvSpPr>
          <p:nvPr>
            <p:ph type="body" idx="4"/>
          </p:nvPr>
        </p:nvSpPr>
        <p:spPr>
          <a:xfrm>
            <a:off x="205700"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10" name="Google Shape;510;p56"/>
          <p:cNvSpPr>
            <a:spLocks noGrp="1"/>
          </p:cNvSpPr>
          <p:nvPr>
            <p:ph type="pic" idx="5"/>
          </p:nvPr>
        </p:nvSpPr>
        <p:spPr>
          <a:xfrm>
            <a:off x="183850" y="1481700"/>
            <a:ext cx="994200" cy="994200"/>
          </a:xfrm>
          <a:prstGeom prst="rect">
            <a:avLst/>
          </a:prstGeom>
          <a:noFill/>
          <a:ln>
            <a:noFill/>
          </a:ln>
        </p:spPr>
      </p:sp>
      <p:sp>
        <p:nvSpPr>
          <p:cNvPr id="511" name="Google Shape;511;p56"/>
          <p:cNvSpPr>
            <a:spLocks noGrp="1"/>
          </p:cNvSpPr>
          <p:nvPr>
            <p:ph type="pic" idx="6"/>
          </p:nvPr>
        </p:nvSpPr>
        <p:spPr>
          <a:xfrm>
            <a:off x="2023222" y="1481700"/>
            <a:ext cx="994200" cy="994200"/>
          </a:xfrm>
          <a:prstGeom prst="rect">
            <a:avLst/>
          </a:prstGeom>
          <a:noFill/>
          <a:ln>
            <a:noFill/>
          </a:ln>
        </p:spPr>
      </p:sp>
      <p:sp>
        <p:nvSpPr>
          <p:cNvPr id="512" name="Google Shape;512;p56"/>
          <p:cNvSpPr>
            <a:spLocks noGrp="1"/>
          </p:cNvSpPr>
          <p:nvPr>
            <p:ph type="pic" idx="7"/>
          </p:nvPr>
        </p:nvSpPr>
        <p:spPr>
          <a:xfrm>
            <a:off x="3852019" y="1481700"/>
            <a:ext cx="994200" cy="994200"/>
          </a:xfrm>
          <a:prstGeom prst="rect">
            <a:avLst/>
          </a:prstGeom>
          <a:noFill/>
          <a:ln>
            <a:noFill/>
          </a:ln>
        </p:spPr>
      </p:sp>
      <p:sp>
        <p:nvSpPr>
          <p:cNvPr id="513" name="Google Shape;513;p56"/>
          <p:cNvSpPr>
            <a:spLocks noGrp="1"/>
          </p:cNvSpPr>
          <p:nvPr>
            <p:ph type="pic" idx="8"/>
          </p:nvPr>
        </p:nvSpPr>
        <p:spPr>
          <a:xfrm>
            <a:off x="5680816" y="1481700"/>
            <a:ext cx="994200" cy="994200"/>
          </a:xfrm>
          <a:prstGeom prst="rect">
            <a:avLst/>
          </a:prstGeom>
          <a:noFill/>
          <a:ln>
            <a:noFill/>
          </a:ln>
        </p:spPr>
      </p:sp>
      <p:sp>
        <p:nvSpPr>
          <p:cNvPr id="514" name="Google Shape;514;p56"/>
          <p:cNvSpPr>
            <a:spLocks noGrp="1"/>
          </p:cNvSpPr>
          <p:nvPr>
            <p:ph type="pic" idx="9"/>
          </p:nvPr>
        </p:nvSpPr>
        <p:spPr>
          <a:xfrm>
            <a:off x="7509613" y="1481700"/>
            <a:ext cx="994200" cy="994200"/>
          </a:xfrm>
          <a:prstGeom prst="rect">
            <a:avLst/>
          </a:prstGeom>
          <a:noFill/>
          <a:ln>
            <a:noFill/>
          </a:ln>
        </p:spPr>
      </p:sp>
      <p:sp>
        <p:nvSpPr>
          <p:cNvPr id="515" name="Google Shape;515;p56"/>
          <p:cNvSpPr txBox="1">
            <a:spLocks noGrp="1"/>
          </p:cNvSpPr>
          <p:nvPr>
            <p:ph type="subTitle" idx="13"/>
          </p:nvPr>
        </p:nvSpPr>
        <p:spPr>
          <a:xfrm>
            <a:off x="20301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16" name="Google Shape;516;p56"/>
          <p:cNvSpPr txBox="1">
            <a:spLocks noGrp="1"/>
          </p:cNvSpPr>
          <p:nvPr>
            <p:ph type="body" idx="14"/>
          </p:nvPr>
        </p:nvSpPr>
        <p:spPr>
          <a:xfrm>
            <a:off x="20300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17" name="Google Shape;517;p56"/>
          <p:cNvSpPr txBox="1">
            <a:spLocks noGrp="1"/>
          </p:cNvSpPr>
          <p:nvPr>
            <p:ph type="subTitle" idx="15"/>
          </p:nvPr>
        </p:nvSpPr>
        <p:spPr>
          <a:xfrm>
            <a:off x="38589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18" name="Google Shape;518;p56"/>
          <p:cNvSpPr txBox="1">
            <a:spLocks noGrp="1"/>
          </p:cNvSpPr>
          <p:nvPr>
            <p:ph type="body" idx="16"/>
          </p:nvPr>
        </p:nvSpPr>
        <p:spPr>
          <a:xfrm>
            <a:off x="38588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19" name="Google Shape;519;p56"/>
          <p:cNvSpPr txBox="1">
            <a:spLocks noGrp="1"/>
          </p:cNvSpPr>
          <p:nvPr>
            <p:ph type="subTitle" idx="17"/>
          </p:nvPr>
        </p:nvSpPr>
        <p:spPr>
          <a:xfrm>
            <a:off x="56877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0" name="Google Shape;520;p56"/>
          <p:cNvSpPr txBox="1">
            <a:spLocks noGrp="1"/>
          </p:cNvSpPr>
          <p:nvPr>
            <p:ph type="body" idx="18"/>
          </p:nvPr>
        </p:nvSpPr>
        <p:spPr>
          <a:xfrm>
            <a:off x="56876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21" name="Google Shape;521;p56"/>
          <p:cNvSpPr txBox="1">
            <a:spLocks noGrp="1"/>
          </p:cNvSpPr>
          <p:nvPr>
            <p:ph type="subTitle" idx="19"/>
          </p:nvPr>
        </p:nvSpPr>
        <p:spPr>
          <a:xfrm>
            <a:off x="75165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2" name="Google Shape;522;p56"/>
          <p:cNvSpPr txBox="1">
            <a:spLocks noGrp="1"/>
          </p:cNvSpPr>
          <p:nvPr>
            <p:ph type="body" idx="20"/>
          </p:nvPr>
        </p:nvSpPr>
        <p:spPr>
          <a:xfrm>
            <a:off x="75164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Roadmap 6 Column">
  <p:cSld name="TITLE_2_1_1_1_1_2_1">
    <p:spTree>
      <p:nvGrpSpPr>
        <p:cNvPr id="1" name="Shape 523"/>
        <p:cNvGrpSpPr/>
        <p:nvPr/>
      </p:nvGrpSpPr>
      <p:grpSpPr>
        <a:xfrm>
          <a:off x="0" y="0"/>
          <a:ext cx="0" cy="0"/>
          <a:chOff x="0" y="0"/>
          <a:chExt cx="0" cy="0"/>
        </a:xfrm>
      </p:grpSpPr>
      <p:sp>
        <p:nvSpPr>
          <p:cNvPr id="524" name="Google Shape;524;p57"/>
          <p:cNvSpPr/>
          <p:nvPr/>
        </p:nvSpPr>
        <p:spPr>
          <a:xfrm>
            <a:off x="0"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25" name="Google Shape;525;p57"/>
          <p:cNvSpPr/>
          <p:nvPr/>
        </p:nvSpPr>
        <p:spPr>
          <a:xfrm>
            <a:off x="1523982"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26" name="Google Shape;526;p57"/>
          <p:cNvSpPr/>
          <p:nvPr/>
        </p:nvSpPr>
        <p:spPr>
          <a:xfrm>
            <a:off x="3047964"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27" name="Google Shape;527;p57"/>
          <p:cNvSpPr/>
          <p:nvPr/>
        </p:nvSpPr>
        <p:spPr>
          <a:xfrm>
            <a:off x="4571955"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28" name="Google Shape;528;p57"/>
          <p:cNvSpPr/>
          <p:nvPr/>
        </p:nvSpPr>
        <p:spPr>
          <a:xfrm>
            <a:off x="6095925"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29" name="Google Shape;529;p5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0" name="Google Shape;530;p5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1" name="Google Shape;531;p5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532" name="Google Shape;532;p57"/>
          <p:cNvSpPr txBox="1">
            <a:spLocks noGrp="1"/>
          </p:cNvSpPr>
          <p:nvPr>
            <p:ph type="title"/>
          </p:nvPr>
        </p:nvSpPr>
        <p:spPr>
          <a:xfrm>
            <a:off x="73150" y="340625"/>
            <a:ext cx="8953800" cy="701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33" name="Google Shape;533;p57"/>
          <p:cNvSpPr txBox="1">
            <a:spLocks noGrp="1"/>
          </p:cNvSpPr>
          <p:nvPr>
            <p:ph type="subTitle" idx="3"/>
          </p:nvPr>
        </p:nvSpPr>
        <p:spPr>
          <a:xfrm>
            <a:off x="171431"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34" name="Google Shape;534;p57"/>
          <p:cNvSpPr txBox="1">
            <a:spLocks noGrp="1"/>
          </p:cNvSpPr>
          <p:nvPr>
            <p:ph type="body" idx="4"/>
          </p:nvPr>
        </p:nvSpPr>
        <p:spPr>
          <a:xfrm>
            <a:off x="171425"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35" name="Google Shape;535;p57"/>
          <p:cNvSpPr>
            <a:spLocks noGrp="1"/>
          </p:cNvSpPr>
          <p:nvPr>
            <p:ph type="pic" idx="5"/>
          </p:nvPr>
        </p:nvSpPr>
        <p:spPr>
          <a:xfrm>
            <a:off x="153200" y="1481700"/>
            <a:ext cx="828600" cy="828600"/>
          </a:xfrm>
          <a:prstGeom prst="rect">
            <a:avLst/>
          </a:prstGeom>
          <a:noFill/>
          <a:ln>
            <a:noFill/>
          </a:ln>
        </p:spPr>
      </p:sp>
      <p:sp>
        <p:nvSpPr>
          <p:cNvPr id="536" name="Google Shape;536;p57"/>
          <p:cNvSpPr>
            <a:spLocks noGrp="1"/>
          </p:cNvSpPr>
          <p:nvPr>
            <p:ph type="pic" idx="6"/>
          </p:nvPr>
        </p:nvSpPr>
        <p:spPr>
          <a:xfrm>
            <a:off x="1685996" y="1481700"/>
            <a:ext cx="828600" cy="828600"/>
          </a:xfrm>
          <a:prstGeom prst="rect">
            <a:avLst/>
          </a:prstGeom>
          <a:noFill/>
          <a:ln>
            <a:noFill/>
          </a:ln>
        </p:spPr>
      </p:sp>
      <p:sp>
        <p:nvSpPr>
          <p:cNvPr id="537" name="Google Shape;537;p57"/>
          <p:cNvSpPr>
            <a:spLocks noGrp="1"/>
          </p:cNvSpPr>
          <p:nvPr>
            <p:ph type="pic" idx="7"/>
          </p:nvPr>
        </p:nvSpPr>
        <p:spPr>
          <a:xfrm>
            <a:off x="3209979" y="1481700"/>
            <a:ext cx="828600" cy="828600"/>
          </a:xfrm>
          <a:prstGeom prst="rect">
            <a:avLst/>
          </a:prstGeom>
          <a:noFill/>
          <a:ln>
            <a:noFill/>
          </a:ln>
        </p:spPr>
      </p:sp>
      <p:sp>
        <p:nvSpPr>
          <p:cNvPr id="538" name="Google Shape;538;p57"/>
          <p:cNvSpPr>
            <a:spLocks noGrp="1"/>
          </p:cNvSpPr>
          <p:nvPr>
            <p:ph type="pic" idx="8"/>
          </p:nvPr>
        </p:nvSpPr>
        <p:spPr>
          <a:xfrm>
            <a:off x="4733963" y="1481700"/>
            <a:ext cx="828600" cy="828600"/>
          </a:xfrm>
          <a:prstGeom prst="rect">
            <a:avLst/>
          </a:prstGeom>
          <a:noFill/>
          <a:ln>
            <a:noFill/>
          </a:ln>
        </p:spPr>
      </p:sp>
      <p:sp>
        <p:nvSpPr>
          <p:cNvPr id="539" name="Google Shape;539;p57"/>
          <p:cNvSpPr>
            <a:spLocks noGrp="1"/>
          </p:cNvSpPr>
          <p:nvPr>
            <p:ph type="pic" idx="9"/>
          </p:nvPr>
        </p:nvSpPr>
        <p:spPr>
          <a:xfrm>
            <a:off x="6257946" y="1481700"/>
            <a:ext cx="828600" cy="828600"/>
          </a:xfrm>
          <a:prstGeom prst="rect">
            <a:avLst/>
          </a:prstGeom>
          <a:noFill/>
          <a:ln>
            <a:noFill/>
          </a:ln>
        </p:spPr>
      </p:sp>
      <p:sp>
        <p:nvSpPr>
          <p:cNvPr id="540" name="Google Shape;540;p57"/>
          <p:cNvSpPr txBox="1">
            <a:spLocks noGrp="1"/>
          </p:cNvSpPr>
          <p:nvPr>
            <p:ph type="subTitle" idx="13"/>
          </p:nvPr>
        </p:nvSpPr>
        <p:spPr>
          <a:xfrm>
            <a:off x="1691737"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41" name="Google Shape;541;p57"/>
          <p:cNvSpPr txBox="1">
            <a:spLocks noGrp="1"/>
          </p:cNvSpPr>
          <p:nvPr>
            <p:ph type="body" idx="14"/>
          </p:nvPr>
        </p:nvSpPr>
        <p:spPr>
          <a:xfrm>
            <a:off x="169173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42" name="Google Shape;542;p57"/>
          <p:cNvSpPr txBox="1">
            <a:spLocks noGrp="1"/>
          </p:cNvSpPr>
          <p:nvPr>
            <p:ph type="subTitle" idx="15"/>
          </p:nvPr>
        </p:nvSpPr>
        <p:spPr>
          <a:xfrm>
            <a:off x="321571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43" name="Google Shape;543;p57"/>
          <p:cNvSpPr txBox="1">
            <a:spLocks noGrp="1"/>
          </p:cNvSpPr>
          <p:nvPr>
            <p:ph type="body" idx="16"/>
          </p:nvPr>
        </p:nvSpPr>
        <p:spPr>
          <a:xfrm>
            <a:off x="3215712"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44" name="Google Shape;544;p57"/>
          <p:cNvSpPr txBox="1">
            <a:spLocks noGrp="1"/>
          </p:cNvSpPr>
          <p:nvPr>
            <p:ph type="subTitle" idx="17"/>
          </p:nvPr>
        </p:nvSpPr>
        <p:spPr>
          <a:xfrm>
            <a:off x="4739702"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45" name="Google Shape;545;p57"/>
          <p:cNvSpPr txBox="1">
            <a:spLocks noGrp="1"/>
          </p:cNvSpPr>
          <p:nvPr>
            <p:ph type="body" idx="18"/>
          </p:nvPr>
        </p:nvSpPr>
        <p:spPr>
          <a:xfrm>
            <a:off x="4739694"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46" name="Google Shape;546;p57"/>
          <p:cNvSpPr txBox="1">
            <a:spLocks noGrp="1"/>
          </p:cNvSpPr>
          <p:nvPr>
            <p:ph type="subTitle" idx="19"/>
          </p:nvPr>
        </p:nvSpPr>
        <p:spPr>
          <a:xfrm>
            <a:off x="6263685"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47" name="Google Shape;547;p57"/>
          <p:cNvSpPr txBox="1">
            <a:spLocks noGrp="1"/>
          </p:cNvSpPr>
          <p:nvPr>
            <p:ph type="body" idx="20"/>
          </p:nvPr>
        </p:nvSpPr>
        <p:spPr>
          <a:xfrm>
            <a:off x="6263677"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48" name="Google Shape;548;p57"/>
          <p:cNvSpPr/>
          <p:nvPr/>
        </p:nvSpPr>
        <p:spPr>
          <a:xfrm>
            <a:off x="7619949"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9" name="Google Shape;549;p57"/>
          <p:cNvSpPr>
            <a:spLocks noGrp="1"/>
          </p:cNvSpPr>
          <p:nvPr>
            <p:ph type="pic" idx="21"/>
          </p:nvPr>
        </p:nvSpPr>
        <p:spPr>
          <a:xfrm>
            <a:off x="7781973" y="1481700"/>
            <a:ext cx="828600" cy="828600"/>
          </a:xfrm>
          <a:prstGeom prst="rect">
            <a:avLst/>
          </a:prstGeom>
          <a:noFill/>
          <a:ln>
            <a:noFill/>
          </a:ln>
        </p:spPr>
      </p:sp>
      <p:sp>
        <p:nvSpPr>
          <p:cNvPr id="550" name="Google Shape;550;p57"/>
          <p:cNvSpPr txBox="1">
            <a:spLocks noGrp="1"/>
          </p:cNvSpPr>
          <p:nvPr>
            <p:ph type="subTitle" idx="22"/>
          </p:nvPr>
        </p:nvSpPr>
        <p:spPr>
          <a:xfrm>
            <a:off x="778770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51" name="Google Shape;551;p57"/>
          <p:cNvSpPr txBox="1">
            <a:spLocks noGrp="1"/>
          </p:cNvSpPr>
          <p:nvPr>
            <p:ph type="body" idx="23"/>
          </p:nvPr>
        </p:nvSpPr>
        <p:spPr>
          <a:xfrm>
            <a:off x="778770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Roadmap 3 Column">
  <p:cSld name="TITLE_2_1_1_1_1_1">
    <p:spTree>
      <p:nvGrpSpPr>
        <p:cNvPr id="1" name="Shape 552"/>
        <p:cNvGrpSpPr/>
        <p:nvPr/>
      </p:nvGrpSpPr>
      <p:grpSpPr>
        <a:xfrm>
          <a:off x="0" y="0"/>
          <a:ext cx="0" cy="0"/>
          <a:chOff x="0" y="0"/>
          <a:chExt cx="0" cy="0"/>
        </a:xfrm>
      </p:grpSpPr>
      <p:sp>
        <p:nvSpPr>
          <p:cNvPr id="553" name="Google Shape;553;p5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54" name="Google Shape;554;p58"/>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55" name="Google Shape;555;p5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556" name="Google Shape;556;p58"/>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57" name="Google Shape;557;p58"/>
          <p:cNvSpPr/>
          <p:nvPr/>
        </p:nvSpPr>
        <p:spPr>
          <a:xfrm>
            <a:off x="0" y="1226475"/>
            <a:ext cx="3048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58" name="Google Shape;558;p58"/>
          <p:cNvSpPr/>
          <p:nvPr/>
        </p:nvSpPr>
        <p:spPr>
          <a:xfrm>
            <a:off x="3048040" y="1226475"/>
            <a:ext cx="3048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59" name="Google Shape;559;p58"/>
          <p:cNvSpPr/>
          <p:nvPr/>
        </p:nvSpPr>
        <p:spPr>
          <a:xfrm>
            <a:off x="6096081" y="1226475"/>
            <a:ext cx="3048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60" name="Google Shape;560;p58"/>
          <p:cNvSpPr>
            <a:spLocks noGrp="1"/>
          </p:cNvSpPr>
          <p:nvPr>
            <p:ph type="pic" idx="3"/>
          </p:nvPr>
        </p:nvSpPr>
        <p:spPr>
          <a:xfrm>
            <a:off x="183850" y="1481700"/>
            <a:ext cx="994200" cy="994200"/>
          </a:xfrm>
          <a:prstGeom prst="rect">
            <a:avLst/>
          </a:prstGeom>
          <a:noFill/>
          <a:ln>
            <a:noFill/>
          </a:ln>
        </p:spPr>
      </p:sp>
      <p:sp>
        <p:nvSpPr>
          <p:cNvPr id="561" name="Google Shape;561;p58"/>
          <p:cNvSpPr>
            <a:spLocks noGrp="1"/>
          </p:cNvSpPr>
          <p:nvPr>
            <p:ph type="pic" idx="4"/>
          </p:nvPr>
        </p:nvSpPr>
        <p:spPr>
          <a:xfrm>
            <a:off x="3242451" y="1481700"/>
            <a:ext cx="994200" cy="994200"/>
          </a:xfrm>
          <a:prstGeom prst="rect">
            <a:avLst/>
          </a:prstGeom>
          <a:noFill/>
          <a:ln>
            <a:noFill/>
          </a:ln>
        </p:spPr>
      </p:sp>
      <p:sp>
        <p:nvSpPr>
          <p:cNvPr id="562" name="Google Shape;562;p58"/>
          <p:cNvSpPr>
            <a:spLocks noGrp="1"/>
          </p:cNvSpPr>
          <p:nvPr>
            <p:ph type="pic" idx="5"/>
          </p:nvPr>
        </p:nvSpPr>
        <p:spPr>
          <a:xfrm>
            <a:off x="6290475" y="1481700"/>
            <a:ext cx="994200" cy="994200"/>
          </a:xfrm>
          <a:prstGeom prst="rect">
            <a:avLst/>
          </a:prstGeom>
          <a:noFill/>
          <a:ln>
            <a:noFill/>
          </a:ln>
        </p:spPr>
      </p:sp>
      <p:sp>
        <p:nvSpPr>
          <p:cNvPr id="563" name="Google Shape;563;p58"/>
          <p:cNvSpPr txBox="1">
            <a:spLocks noGrp="1"/>
          </p:cNvSpPr>
          <p:nvPr>
            <p:ph type="subTitle" idx="6"/>
          </p:nvPr>
        </p:nvSpPr>
        <p:spPr>
          <a:xfrm>
            <a:off x="205735" y="2736600"/>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64" name="Google Shape;564;p58"/>
          <p:cNvSpPr txBox="1">
            <a:spLocks noGrp="1"/>
          </p:cNvSpPr>
          <p:nvPr>
            <p:ph type="body" idx="7"/>
          </p:nvPr>
        </p:nvSpPr>
        <p:spPr>
          <a:xfrm>
            <a:off x="205700" y="3291857"/>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65" name="Google Shape;565;p58"/>
          <p:cNvSpPr txBox="1">
            <a:spLocks noGrp="1"/>
          </p:cNvSpPr>
          <p:nvPr>
            <p:ph type="subTitle" idx="8"/>
          </p:nvPr>
        </p:nvSpPr>
        <p:spPr>
          <a:xfrm>
            <a:off x="3253915"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66" name="Google Shape;566;p58"/>
          <p:cNvSpPr txBox="1">
            <a:spLocks noGrp="1"/>
          </p:cNvSpPr>
          <p:nvPr>
            <p:ph type="body" idx="9"/>
          </p:nvPr>
        </p:nvSpPr>
        <p:spPr>
          <a:xfrm>
            <a:off x="3253879"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67" name="Google Shape;567;p58"/>
          <p:cNvSpPr txBox="1">
            <a:spLocks noGrp="1"/>
          </p:cNvSpPr>
          <p:nvPr>
            <p:ph type="subTitle" idx="13"/>
          </p:nvPr>
        </p:nvSpPr>
        <p:spPr>
          <a:xfrm>
            <a:off x="6299133"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68" name="Google Shape;568;p58"/>
          <p:cNvSpPr txBox="1">
            <a:spLocks noGrp="1"/>
          </p:cNvSpPr>
          <p:nvPr>
            <p:ph type="body" idx="14"/>
          </p:nvPr>
        </p:nvSpPr>
        <p:spPr>
          <a:xfrm>
            <a:off x="6299098"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pportunities and Challenges">
  <p:cSld name="TITLE_2_1_1_2">
    <p:bg>
      <p:bgPr>
        <a:solidFill>
          <a:schemeClr val="dk1"/>
        </a:solidFill>
        <a:effectLst/>
      </p:bgPr>
    </p:bg>
    <p:spTree>
      <p:nvGrpSpPr>
        <p:cNvPr id="1" name="Shape 569"/>
        <p:cNvGrpSpPr/>
        <p:nvPr/>
      </p:nvGrpSpPr>
      <p:grpSpPr>
        <a:xfrm>
          <a:off x="0" y="0"/>
          <a:ext cx="0" cy="0"/>
          <a:chOff x="0" y="0"/>
          <a:chExt cx="0" cy="0"/>
        </a:xfrm>
      </p:grpSpPr>
      <p:sp>
        <p:nvSpPr>
          <p:cNvPr id="570" name="Google Shape;570;p5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71" name="Google Shape;571;p59"/>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72" name="Google Shape;572;p5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573" name="Google Shape;573;p59"/>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574" name="Google Shape;574;p59"/>
          <p:cNvSpPr>
            <a:spLocks noGrp="1"/>
          </p:cNvSpPr>
          <p:nvPr>
            <p:ph type="pic" idx="3"/>
          </p:nvPr>
        </p:nvSpPr>
        <p:spPr>
          <a:xfrm>
            <a:off x="4235850" y="3600625"/>
            <a:ext cx="2494800" cy="1542900"/>
          </a:xfrm>
          <a:prstGeom prst="rect">
            <a:avLst/>
          </a:prstGeom>
          <a:noFill/>
          <a:ln>
            <a:noFill/>
          </a:ln>
        </p:spPr>
      </p:sp>
      <p:sp>
        <p:nvSpPr>
          <p:cNvPr id="575" name="Google Shape;575;p59"/>
          <p:cNvSpPr>
            <a:spLocks noGrp="1"/>
          </p:cNvSpPr>
          <p:nvPr>
            <p:ph type="pic" idx="4"/>
          </p:nvPr>
        </p:nvSpPr>
        <p:spPr>
          <a:xfrm>
            <a:off x="5748150" y="1121900"/>
            <a:ext cx="3395700" cy="2478600"/>
          </a:xfrm>
          <a:prstGeom prst="rect">
            <a:avLst/>
          </a:prstGeom>
          <a:noFill/>
          <a:ln>
            <a:noFill/>
          </a:ln>
        </p:spPr>
      </p:sp>
      <p:sp>
        <p:nvSpPr>
          <p:cNvPr id="576" name="Google Shape;576;p59"/>
          <p:cNvSpPr txBox="1">
            <a:spLocks noGrp="1"/>
          </p:cNvSpPr>
          <p:nvPr>
            <p:ph type="subTitle" idx="5"/>
          </p:nvPr>
        </p:nvSpPr>
        <p:spPr>
          <a:xfrm>
            <a:off x="170300" y="1466475"/>
            <a:ext cx="3328200" cy="31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ighlights">
  <p:cSld name="TITLE_2_2">
    <p:bg>
      <p:bgPr>
        <a:solidFill>
          <a:schemeClr val="lt1"/>
        </a:solidFill>
        <a:effectLst/>
      </p:bgPr>
    </p:bg>
    <p:spTree>
      <p:nvGrpSpPr>
        <p:cNvPr id="1" name="Shape 577"/>
        <p:cNvGrpSpPr/>
        <p:nvPr/>
      </p:nvGrpSpPr>
      <p:grpSpPr>
        <a:xfrm>
          <a:off x="0" y="0"/>
          <a:ext cx="0" cy="0"/>
          <a:chOff x="0" y="0"/>
          <a:chExt cx="0" cy="0"/>
        </a:xfrm>
      </p:grpSpPr>
      <p:sp>
        <p:nvSpPr>
          <p:cNvPr id="578" name="Google Shape;578;p60"/>
          <p:cNvSpPr>
            <a:spLocks noGrp="1"/>
          </p:cNvSpPr>
          <p:nvPr>
            <p:ph type="pic" idx="2"/>
          </p:nvPr>
        </p:nvSpPr>
        <p:spPr>
          <a:xfrm>
            <a:off x="5751600" y="1419575"/>
            <a:ext cx="2234700" cy="824400"/>
          </a:xfrm>
          <a:prstGeom prst="rect">
            <a:avLst/>
          </a:prstGeom>
          <a:noFill/>
          <a:ln>
            <a:noFill/>
          </a:ln>
        </p:spPr>
      </p:sp>
      <p:sp>
        <p:nvSpPr>
          <p:cNvPr id="579" name="Google Shape;579;p60"/>
          <p:cNvSpPr>
            <a:spLocks noGrp="1"/>
          </p:cNvSpPr>
          <p:nvPr>
            <p:ph type="pic" idx="3"/>
          </p:nvPr>
        </p:nvSpPr>
        <p:spPr>
          <a:xfrm>
            <a:off x="3516900" y="1419525"/>
            <a:ext cx="2234700" cy="824400"/>
          </a:xfrm>
          <a:prstGeom prst="rect">
            <a:avLst/>
          </a:prstGeom>
          <a:noFill/>
          <a:ln>
            <a:noFill/>
          </a:ln>
        </p:spPr>
      </p:sp>
      <p:sp>
        <p:nvSpPr>
          <p:cNvPr id="580" name="Google Shape;580;p60"/>
          <p:cNvSpPr>
            <a:spLocks noGrp="1"/>
          </p:cNvSpPr>
          <p:nvPr>
            <p:ph type="pic" idx="4"/>
          </p:nvPr>
        </p:nvSpPr>
        <p:spPr>
          <a:xfrm>
            <a:off x="1282250" y="1419575"/>
            <a:ext cx="2234700" cy="824400"/>
          </a:xfrm>
          <a:prstGeom prst="rect">
            <a:avLst/>
          </a:prstGeom>
          <a:noFill/>
          <a:ln>
            <a:noFill/>
          </a:ln>
        </p:spPr>
      </p:sp>
      <p:sp>
        <p:nvSpPr>
          <p:cNvPr id="581" name="Google Shape;581;p6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82" name="Google Shape;582;p60"/>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83" name="Google Shape;583;p6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584" name="Google Shape;584;p60"/>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585" name="Google Shape;585;p60"/>
          <p:cNvSpPr/>
          <p:nvPr/>
        </p:nvSpPr>
        <p:spPr>
          <a:xfrm>
            <a:off x="1282200" y="2243875"/>
            <a:ext cx="2234700" cy="24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86" name="Google Shape;586;p60"/>
          <p:cNvSpPr/>
          <p:nvPr/>
        </p:nvSpPr>
        <p:spPr>
          <a:xfrm>
            <a:off x="3516900" y="2243875"/>
            <a:ext cx="2234700" cy="2463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87" name="Google Shape;587;p60"/>
          <p:cNvSpPr/>
          <p:nvPr/>
        </p:nvSpPr>
        <p:spPr>
          <a:xfrm>
            <a:off x="5751600" y="2243875"/>
            <a:ext cx="2234700" cy="246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88" name="Google Shape;588;p60"/>
          <p:cNvSpPr txBox="1">
            <a:spLocks noGrp="1"/>
          </p:cNvSpPr>
          <p:nvPr>
            <p:ph type="subTitle" idx="6"/>
          </p:nvPr>
        </p:nvSpPr>
        <p:spPr>
          <a:xfrm>
            <a:off x="136337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89" name="Google Shape;589;p60"/>
          <p:cNvSpPr txBox="1">
            <a:spLocks noGrp="1"/>
          </p:cNvSpPr>
          <p:nvPr>
            <p:ph type="subTitle" idx="7"/>
          </p:nvPr>
        </p:nvSpPr>
        <p:spPr>
          <a:xfrm>
            <a:off x="136337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90" name="Google Shape;590;p60"/>
          <p:cNvSpPr txBox="1">
            <a:spLocks noGrp="1"/>
          </p:cNvSpPr>
          <p:nvPr>
            <p:ph type="subTitle" idx="8"/>
          </p:nvPr>
        </p:nvSpPr>
        <p:spPr>
          <a:xfrm>
            <a:off x="3621600"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91" name="Google Shape;591;p60"/>
          <p:cNvSpPr txBox="1">
            <a:spLocks noGrp="1"/>
          </p:cNvSpPr>
          <p:nvPr>
            <p:ph type="subTitle" idx="9"/>
          </p:nvPr>
        </p:nvSpPr>
        <p:spPr>
          <a:xfrm>
            <a:off x="3621600"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92" name="Google Shape;592;p60"/>
          <p:cNvSpPr txBox="1">
            <a:spLocks noGrp="1"/>
          </p:cNvSpPr>
          <p:nvPr>
            <p:ph type="subTitle" idx="13"/>
          </p:nvPr>
        </p:nvSpPr>
        <p:spPr>
          <a:xfrm>
            <a:off x="587982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93" name="Google Shape;593;p60"/>
          <p:cNvSpPr txBox="1">
            <a:spLocks noGrp="1"/>
          </p:cNvSpPr>
          <p:nvPr>
            <p:ph type="subTitle" idx="14"/>
          </p:nvPr>
        </p:nvSpPr>
        <p:spPr>
          <a:xfrm>
            <a:off x="587982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am">
  <p:cSld name="TITLE_2_1_2_1">
    <p:bg>
      <p:bgPr>
        <a:solidFill>
          <a:schemeClr val="lt2"/>
        </a:solidFill>
        <a:effectLst/>
      </p:bgPr>
    </p:bg>
    <p:spTree>
      <p:nvGrpSpPr>
        <p:cNvPr id="1" name="Shape 594"/>
        <p:cNvGrpSpPr/>
        <p:nvPr/>
      </p:nvGrpSpPr>
      <p:grpSpPr>
        <a:xfrm>
          <a:off x="0" y="0"/>
          <a:ext cx="0" cy="0"/>
          <a:chOff x="0" y="0"/>
          <a:chExt cx="0" cy="0"/>
        </a:xfrm>
      </p:grpSpPr>
      <p:sp>
        <p:nvSpPr>
          <p:cNvPr id="595" name="Google Shape;595;p6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96" name="Google Shape;596;p6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597" name="Google Shape;597;p61"/>
          <p:cNvSpPr txBox="1">
            <a:spLocks noGrp="1"/>
          </p:cNvSpPr>
          <p:nvPr>
            <p:ph type="title"/>
          </p:nvPr>
        </p:nvSpPr>
        <p:spPr>
          <a:xfrm>
            <a:off x="73151" y="340625"/>
            <a:ext cx="37473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98" name="Google Shape;598;p61"/>
          <p:cNvSpPr>
            <a:spLocks noGrp="1"/>
          </p:cNvSpPr>
          <p:nvPr>
            <p:ph type="pic" idx="2"/>
          </p:nvPr>
        </p:nvSpPr>
        <p:spPr>
          <a:xfrm>
            <a:off x="0" y="2771225"/>
            <a:ext cx="2824800" cy="1885500"/>
          </a:xfrm>
          <a:prstGeom prst="rect">
            <a:avLst/>
          </a:prstGeom>
          <a:noFill/>
          <a:ln>
            <a:noFill/>
          </a:ln>
        </p:spPr>
      </p:sp>
      <p:sp>
        <p:nvSpPr>
          <p:cNvPr id="599" name="Google Shape;599;p61"/>
          <p:cNvSpPr>
            <a:spLocks noGrp="1"/>
          </p:cNvSpPr>
          <p:nvPr>
            <p:ph type="pic" idx="3"/>
          </p:nvPr>
        </p:nvSpPr>
        <p:spPr>
          <a:xfrm>
            <a:off x="2824800" y="2015675"/>
            <a:ext cx="2893800" cy="1930200"/>
          </a:xfrm>
          <a:prstGeom prst="rect">
            <a:avLst/>
          </a:prstGeom>
          <a:noFill/>
          <a:ln>
            <a:noFill/>
          </a:ln>
        </p:spPr>
      </p:sp>
      <p:sp>
        <p:nvSpPr>
          <p:cNvPr id="600" name="Google Shape;600;p61"/>
          <p:cNvSpPr>
            <a:spLocks noGrp="1"/>
          </p:cNvSpPr>
          <p:nvPr>
            <p:ph type="pic" idx="4"/>
          </p:nvPr>
        </p:nvSpPr>
        <p:spPr>
          <a:xfrm>
            <a:off x="5718550" y="2610550"/>
            <a:ext cx="2961300" cy="1973700"/>
          </a:xfrm>
          <a:prstGeom prst="rect">
            <a:avLst/>
          </a:prstGeom>
          <a:noFill/>
          <a:ln>
            <a:noFill/>
          </a:ln>
        </p:spPr>
      </p:sp>
      <p:sp>
        <p:nvSpPr>
          <p:cNvPr id="601" name="Google Shape;601;p61"/>
          <p:cNvSpPr>
            <a:spLocks noGrp="1"/>
          </p:cNvSpPr>
          <p:nvPr>
            <p:ph type="pic" idx="5"/>
          </p:nvPr>
        </p:nvSpPr>
        <p:spPr>
          <a:xfrm>
            <a:off x="5718650" y="0"/>
            <a:ext cx="3425400" cy="2246100"/>
          </a:xfrm>
          <a:prstGeom prst="rect">
            <a:avLst/>
          </a:prstGeom>
          <a:noFill/>
          <a:ln>
            <a:noFill/>
          </a:ln>
        </p:spPr>
      </p:sp>
      <p:sp>
        <p:nvSpPr>
          <p:cNvPr id="602" name="Google Shape;602;p61"/>
          <p:cNvSpPr>
            <a:spLocks noGrp="1"/>
          </p:cNvSpPr>
          <p:nvPr>
            <p:ph type="pic" idx="6"/>
          </p:nvPr>
        </p:nvSpPr>
        <p:spPr>
          <a:xfrm>
            <a:off x="3820450" y="0"/>
            <a:ext cx="1898100" cy="1265100"/>
          </a:xfrm>
          <a:prstGeom prst="rect">
            <a:avLst/>
          </a:prstGeom>
          <a:noFill/>
          <a:ln>
            <a:noFill/>
          </a:ln>
        </p:spPr>
      </p:sp>
      <p:sp>
        <p:nvSpPr>
          <p:cNvPr id="603" name="Google Shape;603;p61"/>
          <p:cNvSpPr>
            <a:spLocks noGrp="1"/>
          </p:cNvSpPr>
          <p:nvPr>
            <p:ph type="pic" idx="7"/>
          </p:nvPr>
        </p:nvSpPr>
        <p:spPr>
          <a:xfrm>
            <a:off x="1768175" y="1006775"/>
            <a:ext cx="1056900" cy="1008900"/>
          </a:xfrm>
          <a:prstGeom prst="rect">
            <a:avLst/>
          </a:prstGeom>
          <a:noFill/>
          <a:ln>
            <a:noFill/>
          </a:ln>
        </p:spPr>
      </p:sp>
      <p:sp>
        <p:nvSpPr>
          <p:cNvPr id="604" name="Google Shape;604;p61"/>
          <p:cNvSpPr txBox="1">
            <a:spLocks noGrp="1"/>
          </p:cNvSpPr>
          <p:nvPr>
            <p:ph type="subTitle" idx="8"/>
          </p:nvPr>
        </p:nvSpPr>
        <p:spPr>
          <a:xfrm>
            <a:off x="1771200" y="205744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5" name="Google Shape;605;p61"/>
          <p:cNvSpPr txBox="1">
            <a:spLocks noGrp="1"/>
          </p:cNvSpPr>
          <p:nvPr>
            <p:ph type="subTitle" idx="9"/>
          </p:nvPr>
        </p:nvSpPr>
        <p:spPr>
          <a:xfrm>
            <a:off x="2901125" y="3987842"/>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6" name="Google Shape;606;p61"/>
          <p:cNvSpPr txBox="1">
            <a:spLocks noGrp="1"/>
          </p:cNvSpPr>
          <p:nvPr>
            <p:ph type="subTitle" idx="13"/>
          </p:nvPr>
        </p:nvSpPr>
        <p:spPr>
          <a:xfrm>
            <a:off x="73150" y="4736976"/>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7" name="Google Shape;607;p61"/>
          <p:cNvSpPr txBox="1">
            <a:spLocks noGrp="1"/>
          </p:cNvSpPr>
          <p:nvPr>
            <p:ph type="subTitle" idx="14"/>
          </p:nvPr>
        </p:nvSpPr>
        <p:spPr>
          <a:xfrm>
            <a:off x="5718725" y="465697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8" name="Google Shape;608;p61"/>
          <p:cNvSpPr txBox="1">
            <a:spLocks noGrp="1"/>
          </p:cNvSpPr>
          <p:nvPr>
            <p:ph type="subTitle" idx="15"/>
          </p:nvPr>
        </p:nvSpPr>
        <p:spPr>
          <a:xfrm>
            <a:off x="5785025" y="228743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9" name="Google Shape;609;p61"/>
          <p:cNvSpPr txBox="1">
            <a:spLocks noGrp="1"/>
          </p:cNvSpPr>
          <p:nvPr>
            <p:ph type="subTitle" idx="16"/>
          </p:nvPr>
        </p:nvSpPr>
        <p:spPr>
          <a:xfrm>
            <a:off x="3820450" y="1302198"/>
            <a:ext cx="1056900" cy="323100"/>
          </a:xfrm>
          <a:prstGeom prst="rect">
            <a:avLst/>
          </a:prstGeom>
        </p:spPr>
        <p:txBody>
          <a:bodyPr spcFirstLastPara="1" wrap="square" lIns="0" tIns="0" rIns="0" bIns="0" anchor="t" anchorCtr="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 You">
  <p:cSld name="TITLE_2_1_1_3">
    <p:bg>
      <p:bgPr>
        <a:solidFill>
          <a:schemeClr val="lt2"/>
        </a:solidFill>
        <a:effectLst/>
      </p:bgPr>
    </p:bg>
    <p:spTree>
      <p:nvGrpSpPr>
        <p:cNvPr id="1" name="Shape 610"/>
        <p:cNvGrpSpPr/>
        <p:nvPr/>
      </p:nvGrpSpPr>
      <p:grpSpPr>
        <a:xfrm>
          <a:off x="0" y="0"/>
          <a:ext cx="0" cy="0"/>
          <a:chOff x="0" y="0"/>
          <a:chExt cx="0" cy="0"/>
        </a:xfrm>
      </p:grpSpPr>
      <p:sp>
        <p:nvSpPr>
          <p:cNvPr id="611" name="Google Shape;611;p6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612" name="Google Shape;612;p6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613" name="Google Shape;613;p62"/>
          <p:cNvSpPr txBox="1">
            <a:spLocks noGrp="1"/>
          </p:cNvSpPr>
          <p:nvPr>
            <p:ph type="title"/>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614" name="Google Shape;614;p62"/>
          <p:cNvSpPr>
            <a:spLocks noGrp="1"/>
          </p:cNvSpPr>
          <p:nvPr>
            <p:ph type="pic" idx="2"/>
          </p:nvPr>
        </p:nvSpPr>
        <p:spPr>
          <a:xfrm>
            <a:off x="1610975" y="3460538"/>
            <a:ext cx="4131000" cy="1683000"/>
          </a:xfrm>
          <a:prstGeom prst="rect">
            <a:avLst/>
          </a:prstGeom>
          <a:noFill/>
          <a:ln>
            <a:noFill/>
          </a:ln>
        </p:spPr>
      </p:sp>
      <p:sp>
        <p:nvSpPr>
          <p:cNvPr id="615" name="Google Shape;615;p62"/>
          <p:cNvSpPr>
            <a:spLocks noGrp="1"/>
          </p:cNvSpPr>
          <p:nvPr>
            <p:ph type="pic" idx="3"/>
          </p:nvPr>
        </p:nvSpPr>
        <p:spPr>
          <a:xfrm>
            <a:off x="6455100" y="0"/>
            <a:ext cx="2688900" cy="3681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293325"/>
            <a:ext cx="8520600" cy="1929000"/>
          </a:xfrm>
          <a:prstGeom prst="rect">
            <a:avLst/>
          </a:prstGeom>
          <a:noFill/>
          <a:ln>
            <a:noFill/>
          </a:ln>
        </p:spPr>
        <p:txBody>
          <a:bodyPr spcFirstLastPara="1" wrap="square" lIns="91425" tIns="91425" rIns="91425" bIns="91425" anchor="t" anchorCtr="0">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a:endParaRPr/>
          </a:p>
        </p:txBody>
      </p:sp>
      <p:sp>
        <p:nvSpPr>
          <p:cNvPr id="52" name="Google Shape;52;p13"/>
          <p:cNvSpPr txBox="1">
            <a:spLocks noGrp="1"/>
          </p:cNvSpPr>
          <p:nvPr>
            <p:ph type="sldNum" idx="12"/>
          </p:nvPr>
        </p:nvSpPr>
        <p:spPr>
          <a:xfrm>
            <a:off x="131793" y="17528"/>
            <a:ext cx="548700" cy="323100"/>
          </a:xfrm>
          <a:prstGeom prst="rect">
            <a:avLst/>
          </a:prstGeom>
          <a:noFill/>
          <a:ln>
            <a:noFill/>
          </a:ln>
        </p:spPr>
        <p:txBody>
          <a:bodyPr spcFirstLastPara="1" wrap="square" lIns="91425" tIns="91425" rIns="91425" bIns="91425" anchor="ctr" anchorCtr="0">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marL="0" lvl="0" indent="0" algn="l" rtl="0">
              <a:spcBef>
                <a:spcPts val="0"/>
              </a:spcBef>
              <a:spcAft>
                <a:spcPts val="0"/>
              </a:spcAft>
              <a:buNone/>
            </a:pPr>
            <a:r>
              <a:rPr lang="en-GB"/>
              <a:t>pg. </a:t>
            </a:r>
            <a:fld id="{00000000-1234-1234-1234-123412341234}" type="slidenum">
              <a:rPr lang="en-GB"/>
              <a:t>‹#›</a:t>
            </a:fld>
            <a:endParaRPr/>
          </a:p>
        </p:txBody>
      </p:sp>
      <p:sp>
        <p:nvSpPr>
          <p:cNvPr id="53" name="Google Shape;53;p13"/>
          <p:cNvSpPr txBox="1">
            <a:spLocks noGrp="1"/>
          </p:cNvSpPr>
          <p:nvPr>
            <p:ph type="body" idx="1"/>
          </p:nvPr>
        </p:nvSpPr>
        <p:spPr>
          <a:xfrm>
            <a:off x="311700" y="3033075"/>
            <a:ext cx="8520600" cy="1817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marL="914400" lvl="1"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marL="1371600" lvl="2"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marL="1828800" lvl="3"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marL="2286000" lvl="4"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marL="2743200" lvl="5"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marL="3200400" lvl="6"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marL="3657600" lvl="7"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marL="4114800" lvl="8"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kaggle.com/datasets/olistbr/brazilian-ecommerce/code"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docs.getdbt.com/docs/build/documentation" TargetMode="External"/><Relationship Id="rId4" Type="http://schemas.openxmlformats.org/officeDocument/2006/relationships/hyperlink" Target="https://duckdb.org/docs/stab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619"/>
        <p:cNvGrpSpPr/>
        <p:nvPr/>
      </p:nvGrpSpPr>
      <p:grpSpPr>
        <a:xfrm>
          <a:off x="0" y="0"/>
          <a:ext cx="0" cy="0"/>
          <a:chOff x="0" y="0"/>
          <a:chExt cx="0" cy="0"/>
        </a:xfrm>
      </p:grpSpPr>
      <p:sp>
        <p:nvSpPr>
          <p:cNvPr id="620" name="Google Shape;620;p63"/>
          <p:cNvSpPr txBox="1">
            <a:spLocks noGrp="1"/>
          </p:cNvSpPr>
          <p:nvPr>
            <p:ph type="title" idx="5"/>
          </p:nvPr>
        </p:nvSpPr>
        <p:spPr>
          <a:xfrm>
            <a:off x="408225" y="2353275"/>
            <a:ext cx="3711000" cy="162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6300"/>
              <a:t>REPORT</a:t>
            </a:r>
            <a:endParaRPr sz="6300"/>
          </a:p>
        </p:txBody>
      </p:sp>
      <p:sp>
        <p:nvSpPr>
          <p:cNvPr id="621" name="Google Shape;621;p63"/>
          <p:cNvSpPr txBox="1">
            <a:spLocks noGrp="1"/>
          </p:cNvSpPr>
          <p:nvPr>
            <p:ph type="title"/>
          </p:nvPr>
        </p:nvSpPr>
        <p:spPr>
          <a:xfrm>
            <a:off x="346350" y="1186175"/>
            <a:ext cx="3562500" cy="90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5800">
                <a:latin typeface="Spectral"/>
                <a:ea typeface="Spectral"/>
                <a:cs typeface="Spectral"/>
                <a:sym typeface="Spectral"/>
              </a:rPr>
              <a:t>Group 2</a:t>
            </a:r>
            <a:endParaRPr sz="5800">
              <a:latin typeface="Spectral"/>
              <a:ea typeface="Spectral"/>
              <a:cs typeface="Spectral"/>
              <a:sym typeface="Spectral"/>
            </a:endParaRPr>
          </a:p>
        </p:txBody>
      </p:sp>
      <p:pic>
        <p:nvPicPr>
          <p:cNvPr id="622" name="Google Shape;622;p63"/>
          <p:cNvPicPr preferRelativeResize="0"/>
          <p:nvPr/>
        </p:nvPicPr>
        <p:blipFill>
          <a:blip r:embed="rId3">
            <a:alphaModFix/>
          </a:blip>
          <a:stretch>
            <a:fillRect/>
          </a:stretch>
        </p:blipFill>
        <p:spPr>
          <a:xfrm>
            <a:off x="3723400" y="134200"/>
            <a:ext cx="5420600" cy="500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72"/>
          <p:cNvSpPr/>
          <p:nvPr/>
        </p:nvSpPr>
        <p:spPr>
          <a:xfrm>
            <a:off x="2337950" y="1224650"/>
            <a:ext cx="3958500" cy="3599700"/>
          </a:xfrm>
          <a:prstGeom prst="rect">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9" name="Google Shape;689;p72"/>
          <p:cNvSpPr txBox="1">
            <a:spLocks noGrp="1"/>
          </p:cNvSpPr>
          <p:nvPr>
            <p:ph type="title"/>
          </p:nvPr>
        </p:nvSpPr>
        <p:spPr>
          <a:xfrm>
            <a:off x="623400" y="160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Ingestion</a:t>
            </a:r>
            <a:endParaRPr b="1">
              <a:latin typeface="Spectral"/>
              <a:ea typeface="Spectral"/>
              <a:cs typeface="Spectral"/>
              <a:sym typeface="Spectral"/>
            </a:endParaRPr>
          </a:p>
        </p:txBody>
      </p:sp>
      <p:pic>
        <p:nvPicPr>
          <p:cNvPr id="690" name="Google Shape;690;p72" title="Screenshot 2025-03-27 212729.png"/>
          <p:cNvPicPr preferRelativeResize="0"/>
          <p:nvPr/>
        </p:nvPicPr>
        <p:blipFill>
          <a:blip r:embed="rId3">
            <a:alphaModFix/>
          </a:blip>
          <a:stretch>
            <a:fillRect/>
          </a:stretch>
        </p:blipFill>
        <p:spPr>
          <a:xfrm>
            <a:off x="2598000" y="1275250"/>
            <a:ext cx="3438400" cy="3416400"/>
          </a:xfrm>
          <a:prstGeom prst="rect">
            <a:avLst/>
          </a:prstGeom>
          <a:noFill/>
          <a:ln>
            <a:noFill/>
          </a:ln>
        </p:spPr>
      </p:pic>
      <p:sp>
        <p:nvSpPr>
          <p:cNvPr id="691" name="Google Shape;691;p72"/>
          <p:cNvSpPr txBox="1"/>
          <p:nvPr/>
        </p:nvSpPr>
        <p:spPr>
          <a:xfrm>
            <a:off x="2412550" y="763613"/>
            <a:ext cx="1787100" cy="48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chemeClr val="dk1"/>
                </a:solidFill>
                <a:latin typeface="Spectral"/>
                <a:ea typeface="Spectral"/>
                <a:cs typeface="Spectral"/>
                <a:sym typeface="Spectral"/>
              </a:rPr>
              <a:t>Output:</a:t>
            </a:r>
            <a:endParaRPr sz="1800">
              <a:solidFill>
                <a:schemeClr val="dk1"/>
              </a:solidFill>
              <a:latin typeface="Spectral"/>
              <a:ea typeface="Spectral"/>
              <a:cs typeface="Spectral"/>
              <a:sym typeface="Spectral"/>
            </a:endParaRPr>
          </a:p>
          <a:p>
            <a:pPr marL="0" lvl="0" indent="0" algn="l" rtl="0">
              <a:spcBef>
                <a:spcPts val="1200"/>
              </a:spcBef>
              <a:spcAft>
                <a:spcPts val="0"/>
              </a:spcAft>
              <a:buNone/>
            </a:pPr>
            <a:endParaRPr sz="1800">
              <a:solidFill>
                <a:schemeClr val="dk2"/>
              </a:solidFill>
            </a:endParaRPr>
          </a:p>
        </p:txBody>
      </p:sp>
      <p:sp>
        <p:nvSpPr>
          <p:cNvPr id="692" name="Google Shape;692;p72"/>
          <p:cNvSpPr/>
          <p:nvPr/>
        </p:nvSpPr>
        <p:spPr>
          <a:xfrm rot="-5400000">
            <a:off x="-2342850" y="2330550"/>
            <a:ext cx="51558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693" name="Google Shape;693;p72"/>
          <p:cNvSpPr txBox="1"/>
          <p:nvPr/>
        </p:nvSpPr>
        <p:spPr>
          <a:xfrm>
            <a:off x="7310750" y="1744200"/>
            <a:ext cx="185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3"/>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699" name="Google Shape;699;p73"/>
          <p:cNvSpPr txBox="1">
            <a:spLocks noGrp="1"/>
          </p:cNvSpPr>
          <p:nvPr>
            <p:ph type="title"/>
          </p:nvPr>
        </p:nvSpPr>
        <p:spPr>
          <a:xfrm>
            <a:off x="311700" y="0"/>
            <a:ext cx="2954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Warehouse </a:t>
            </a:r>
            <a:endParaRPr b="1">
              <a:latin typeface="Spectral"/>
              <a:ea typeface="Spectral"/>
              <a:cs typeface="Spectral"/>
              <a:sym typeface="Spectral"/>
            </a:endParaRPr>
          </a:p>
        </p:txBody>
      </p:sp>
      <p:sp>
        <p:nvSpPr>
          <p:cNvPr id="700" name="Google Shape;700;p73"/>
          <p:cNvSpPr txBox="1">
            <a:spLocks noGrp="1"/>
          </p:cNvSpPr>
          <p:nvPr>
            <p:ph type="body" idx="1"/>
          </p:nvPr>
        </p:nvSpPr>
        <p:spPr>
          <a:xfrm>
            <a:off x="311700" y="75662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a:solidFill>
                  <a:schemeClr val="dk1"/>
                </a:solidFill>
                <a:latin typeface="Spectral"/>
                <a:ea typeface="Spectral"/>
                <a:cs typeface="Spectral"/>
                <a:sym typeface="Spectral"/>
              </a:rPr>
              <a:t>A </a:t>
            </a:r>
            <a:r>
              <a:rPr lang="en-GB" b="1">
                <a:solidFill>
                  <a:schemeClr val="dk1"/>
                </a:solidFill>
                <a:latin typeface="Spectral"/>
                <a:ea typeface="Spectral"/>
                <a:cs typeface="Spectral"/>
                <a:sym typeface="Spectral"/>
              </a:rPr>
              <a:t>star schema</a:t>
            </a:r>
            <a:r>
              <a:rPr lang="en-GB">
                <a:solidFill>
                  <a:schemeClr val="dk1"/>
                </a:solidFill>
                <a:latin typeface="Spectral"/>
                <a:ea typeface="Spectral"/>
                <a:cs typeface="Spectral"/>
                <a:sym typeface="Spectral"/>
              </a:rPr>
              <a:t> is used for the transformed data. </a:t>
            </a:r>
            <a:endParaRPr>
              <a:solidFill>
                <a:schemeClr val="dk1"/>
              </a:solidFill>
              <a:latin typeface="Spectral"/>
              <a:ea typeface="Spectral"/>
              <a:cs typeface="Spectral"/>
              <a:sym typeface="Spectral"/>
            </a:endParaRPr>
          </a:p>
          <a:p>
            <a:pPr marL="0" lvl="0" indent="0" algn="just" rtl="0">
              <a:spcBef>
                <a:spcPts val="1200"/>
              </a:spcBef>
              <a:spcAft>
                <a:spcPts val="0"/>
              </a:spcAft>
              <a:buNone/>
            </a:pPr>
            <a:r>
              <a:rPr lang="en-GB">
                <a:solidFill>
                  <a:schemeClr val="dk1"/>
                </a:solidFill>
                <a:latin typeface="Spectral"/>
                <a:ea typeface="Spectral"/>
                <a:cs typeface="Spectral"/>
                <a:sym typeface="Spectral"/>
              </a:rPr>
              <a:t>Why </a:t>
            </a:r>
            <a:r>
              <a:rPr lang="en-GB" b="1">
                <a:solidFill>
                  <a:schemeClr val="dk1"/>
                </a:solidFill>
                <a:latin typeface="Spectral"/>
                <a:ea typeface="Spectral"/>
                <a:cs typeface="Spectral"/>
                <a:sym typeface="Spectral"/>
              </a:rPr>
              <a:t>star schema</a:t>
            </a:r>
            <a:r>
              <a:rPr lang="en-GB">
                <a:solidFill>
                  <a:schemeClr val="dk1"/>
                </a:solidFill>
                <a:latin typeface="Spectral"/>
                <a:ea typeface="Spectral"/>
                <a:cs typeface="Spectral"/>
                <a:sym typeface="Spectral"/>
              </a:rPr>
              <a:t>?</a:t>
            </a:r>
            <a:endParaRPr>
              <a:solidFill>
                <a:schemeClr val="dk1"/>
              </a:solidFill>
              <a:latin typeface="Spectral"/>
              <a:ea typeface="Spectral"/>
              <a:cs typeface="Spectral"/>
              <a:sym typeface="Spectral"/>
            </a:endParaRPr>
          </a:p>
          <a:p>
            <a:pPr marL="457200" lvl="0" indent="-342900" algn="just" rtl="0">
              <a:spcBef>
                <a:spcPts val="1200"/>
              </a:spcBef>
              <a:spcAft>
                <a:spcPts val="0"/>
              </a:spcAft>
              <a:buClr>
                <a:schemeClr val="dk1"/>
              </a:buClr>
              <a:buSzPts val="1800"/>
              <a:buAutoNum type="arabicPeriod"/>
            </a:pPr>
            <a:r>
              <a:rPr lang="en-GB" b="1">
                <a:solidFill>
                  <a:schemeClr val="dk1"/>
                </a:solidFill>
                <a:latin typeface="Spectral"/>
                <a:ea typeface="Spectral"/>
                <a:cs typeface="Spectral"/>
                <a:sym typeface="Spectral"/>
              </a:rPr>
              <a:t>Query Efficiency</a:t>
            </a:r>
            <a:r>
              <a:rPr lang="en-GB">
                <a:solidFill>
                  <a:schemeClr val="dk1"/>
                </a:solidFill>
                <a:latin typeface="Spectral"/>
                <a:ea typeface="Spectral"/>
                <a:cs typeface="Spectral"/>
                <a:sym typeface="Spectral"/>
              </a:rPr>
              <a:t>: The star schema is optimised for analytical queries. Star schema structure of one fact table with multiple dimension tables minimise the the number of joins required and simplifies aggregation.</a:t>
            </a:r>
            <a:endParaRPr>
              <a:solidFill>
                <a:schemeClr val="dk1"/>
              </a:solidFill>
              <a:latin typeface="Spectral"/>
              <a:ea typeface="Spectral"/>
              <a:cs typeface="Spectral"/>
              <a:sym typeface="Spectral"/>
            </a:endParaRPr>
          </a:p>
          <a:p>
            <a:pPr marL="457200" lvl="0" indent="-342900" algn="just" rtl="0">
              <a:spcBef>
                <a:spcPts val="0"/>
              </a:spcBef>
              <a:spcAft>
                <a:spcPts val="0"/>
              </a:spcAft>
              <a:buClr>
                <a:schemeClr val="dk1"/>
              </a:buClr>
              <a:buSzPts val="1800"/>
              <a:buAutoNum type="arabicPeriod"/>
            </a:pPr>
            <a:r>
              <a:rPr lang="en-GB" b="1">
                <a:solidFill>
                  <a:schemeClr val="dk1"/>
                </a:solidFill>
                <a:latin typeface="Spectral"/>
                <a:ea typeface="Spectral"/>
                <a:cs typeface="Spectral"/>
                <a:sym typeface="Spectral"/>
              </a:rPr>
              <a:t>Flexibility</a:t>
            </a:r>
            <a:r>
              <a:rPr lang="en-GB">
                <a:solidFill>
                  <a:schemeClr val="dk1"/>
                </a:solidFill>
                <a:latin typeface="Spectral"/>
                <a:ea typeface="Spectral"/>
                <a:cs typeface="Spectral"/>
                <a:sym typeface="Spectral"/>
              </a:rPr>
              <a:t>: Dimension tables can be extended or enriched over time without altering the fact table.</a:t>
            </a:r>
            <a:endParaRPr>
              <a:solidFill>
                <a:schemeClr val="dk1"/>
              </a:solidFill>
              <a:latin typeface="Spectral"/>
              <a:ea typeface="Spectral"/>
              <a:cs typeface="Spectral"/>
              <a:sym typeface="Spectral"/>
            </a:endParaRPr>
          </a:p>
          <a:p>
            <a:pPr marL="457200" lvl="0" indent="-342900" algn="just" rtl="0">
              <a:spcBef>
                <a:spcPts val="0"/>
              </a:spcBef>
              <a:spcAft>
                <a:spcPts val="0"/>
              </a:spcAft>
              <a:buClr>
                <a:schemeClr val="dk1"/>
              </a:buClr>
              <a:buSzPts val="1800"/>
              <a:buAutoNum type="arabicPeriod"/>
            </a:pPr>
            <a:r>
              <a:rPr lang="en-GB" b="1">
                <a:solidFill>
                  <a:schemeClr val="dk1"/>
                </a:solidFill>
                <a:latin typeface="Spectral"/>
                <a:ea typeface="Spectral"/>
                <a:cs typeface="Spectral"/>
                <a:sym typeface="Spectral"/>
              </a:rPr>
              <a:t>Performance</a:t>
            </a:r>
            <a:r>
              <a:rPr lang="en-GB">
                <a:solidFill>
                  <a:schemeClr val="dk1"/>
                </a:solidFill>
                <a:latin typeface="Spectral"/>
                <a:ea typeface="Spectral"/>
                <a:cs typeface="Spectral"/>
                <a:sym typeface="Spectral"/>
              </a:rPr>
              <a:t>: Analytical database such as DuckDB can quickly scan and aggregate data in a star schema.</a:t>
            </a:r>
            <a:endParaRPr>
              <a:solidFill>
                <a:schemeClr val="dk1"/>
              </a:solidFill>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74"/>
          <p:cNvPicPr preferRelativeResize="0"/>
          <p:nvPr/>
        </p:nvPicPr>
        <p:blipFill>
          <a:blip r:embed="rId3">
            <a:alphaModFix/>
          </a:blip>
          <a:stretch>
            <a:fillRect/>
          </a:stretch>
        </p:blipFill>
        <p:spPr>
          <a:xfrm>
            <a:off x="1730173" y="142913"/>
            <a:ext cx="6210599" cy="4857675"/>
          </a:xfrm>
          <a:prstGeom prst="rect">
            <a:avLst/>
          </a:prstGeom>
          <a:noFill/>
          <a:ln>
            <a:noFill/>
          </a:ln>
        </p:spPr>
      </p:pic>
      <p:sp>
        <p:nvSpPr>
          <p:cNvPr id="706" name="Google Shape;706;p74"/>
          <p:cNvSpPr txBox="1">
            <a:spLocks noGrp="1"/>
          </p:cNvSpPr>
          <p:nvPr>
            <p:ph type="title"/>
          </p:nvPr>
        </p:nvSpPr>
        <p:spPr>
          <a:xfrm>
            <a:off x="3945400" y="316400"/>
            <a:ext cx="2257800" cy="3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a:t>Data Warehouse Design</a:t>
            </a:r>
            <a:endParaRPr sz="14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75"/>
          <p:cNvSpPr txBox="1">
            <a:spLocks noGrp="1"/>
          </p:cNvSpPr>
          <p:nvPr>
            <p:ph type="body" idx="1"/>
          </p:nvPr>
        </p:nvSpPr>
        <p:spPr>
          <a:xfrm>
            <a:off x="201950" y="470100"/>
            <a:ext cx="8520600" cy="467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solidFill>
                  <a:schemeClr val="dk1"/>
                </a:solidFill>
                <a:latin typeface="Spectral"/>
                <a:ea typeface="Spectral"/>
                <a:cs typeface="Spectral"/>
                <a:sym typeface="Spectral"/>
              </a:rPr>
              <a:t>Fact tables: fact_sales, fact_reviews, fact_customer_lifetime_value</a:t>
            </a:r>
            <a:endParaRPr>
              <a:solidFill>
                <a:schemeClr val="dk1"/>
              </a:solidFill>
              <a:latin typeface="Spectral"/>
              <a:ea typeface="Spectral"/>
              <a:cs typeface="Spectral"/>
              <a:sym typeface="Spectral"/>
            </a:endParaRPr>
          </a:p>
          <a:p>
            <a:pPr marL="0" lvl="0" indent="0" algn="just" rtl="0">
              <a:spcBef>
                <a:spcPts val="1200"/>
              </a:spcBef>
              <a:spcAft>
                <a:spcPts val="1200"/>
              </a:spcAft>
              <a:buNone/>
            </a:pPr>
            <a:endParaRPr>
              <a:highlight>
                <a:schemeClr val="dk1"/>
              </a:highlight>
              <a:latin typeface="Spectral"/>
              <a:ea typeface="Spectral"/>
              <a:cs typeface="Spectral"/>
              <a:sym typeface="Spectral"/>
            </a:endParaRPr>
          </a:p>
        </p:txBody>
      </p:sp>
      <p:sp>
        <p:nvSpPr>
          <p:cNvPr id="712" name="Google Shape;712;p75"/>
          <p:cNvSpPr/>
          <p:nvPr/>
        </p:nvSpPr>
        <p:spPr>
          <a:xfrm>
            <a:off x="272150" y="1113300"/>
            <a:ext cx="8238600" cy="3721200"/>
          </a:xfrm>
          <a:prstGeom prst="rect">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3" name="Google Shape;713;p75"/>
          <p:cNvSpPr/>
          <p:nvPr/>
        </p:nvSpPr>
        <p:spPr>
          <a:xfrm>
            <a:off x="0" y="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14" name="Google Shape;714;p75"/>
          <p:cNvSpPr txBox="1">
            <a:spLocks noGrp="1"/>
          </p:cNvSpPr>
          <p:nvPr>
            <p:ph type="title"/>
          </p:nvPr>
        </p:nvSpPr>
        <p:spPr>
          <a:xfrm>
            <a:off x="311700" y="-51300"/>
            <a:ext cx="304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Warehouse </a:t>
            </a:r>
            <a:endParaRPr b="1">
              <a:latin typeface="Spectral"/>
              <a:ea typeface="Spectral"/>
              <a:cs typeface="Spectral"/>
              <a:sym typeface="Spectral"/>
            </a:endParaRPr>
          </a:p>
        </p:txBody>
      </p:sp>
      <p:pic>
        <p:nvPicPr>
          <p:cNvPr id="715" name="Google Shape;715;p75" title="Screenshot 2025-03-27 002914.png"/>
          <p:cNvPicPr preferRelativeResize="0"/>
          <p:nvPr/>
        </p:nvPicPr>
        <p:blipFill>
          <a:blip r:embed="rId3">
            <a:alphaModFix/>
          </a:blip>
          <a:stretch>
            <a:fillRect/>
          </a:stretch>
        </p:blipFill>
        <p:spPr>
          <a:xfrm>
            <a:off x="3429831" y="1918281"/>
            <a:ext cx="2571890" cy="2185200"/>
          </a:xfrm>
          <a:prstGeom prst="rect">
            <a:avLst/>
          </a:prstGeom>
          <a:noFill/>
          <a:ln>
            <a:noFill/>
          </a:ln>
        </p:spPr>
      </p:pic>
      <p:pic>
        <p:nvPicPr>
          <p:cNvPr id="716" name="Google Shape;716;p75" title="Screenshot 2025-03-27 002547.png"/>
          <p:cNvPicPr preferRelativeResize="0"/>
          <p:nvPr/>
        </p:nvPicPr>
        <p:blipFill>
          <a:blip r:embed="rId4">
            <a:alphaModFix/>
          </a:blip>
          <a:stretch>
            <a:fillRect/>
          </a:stretch>
        </p:blipFill>
        <p:spPr>
          <a:xfrm>
            <a:off x="297775" y="1150275"/>
            <a:ext cx="3074325" cy="3721200"/>
          </a:xfrm>
          <a:prstGeom prst="rect">
            <a:avLst/>
          </a:prstGeom>
          <a:noFill/>
          <a:ln>
            <a:noFill/>
          </a:ln>
        </p:spPr>
      </p:pic>
      <p:pic>
        <p:nvPicPr>
          <p:cNvPr id="717" name="Google Shape;717;p75" title="Screenshot 2025-03-27 003008.png"/>
          <p:cNvPicPr preferRelativeResize="0"/>
          <p:nvPr/>
        </p:nvPicPr>
        <p:blipFill>
          <a:blip r:embed="rId5">
            <a:alphaModFix/>
          </a:blip>
          <a:stretch>
            <a:fillRect/>
          </a:stretch>
        </p:blipFill>
        <p:spPr>
          <a:xfrm>
            <a:off x="6059460" y="2070253"/>
            <a:ext cx="2451165" cy="126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6"/>
          <p:cNvSpPr/>
          <p:nvPr/>
        </p:nvSpPr>
        <p:spPr>
          <a:xfrm>
            <a:off x="272150" y="1113300"/>
            <a:ext cx="8238600" cy="3721200"/>
          </a:xfrm>
          <a:prstGeom prst="rect">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3" name="Google Shape;723;p76"/>
          <p:cNvSpPr/>
          <p:nvPr/>
        </p:nvSpPr>
        <p:spPr>
          <a:xfrm>
            <a:off x="0" y="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24" name="Google Shape;724;p76"/>
          <p:cNvSpPr txBox="1">
            <a:spLocks noGrp="1"/>
          </p:cNvSpPr>
          <p:nvPr>
            <p:ph type="title"/>
          </p:nvPr>
        </p:nvSpPr>
        <p:spPr>
          <a:xfrm>
            <a:off x="311700" y="-12175"/>
            <a:ext cx="4005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Warehouse </a:t>
            </a:r>
            <a:endParaRPr b="1">
              <a:latin typeface="Spectral"/>
              <a:ea typeface="Spectral"/>
              <a:cs typeface="Spectral"/>
              <a:sym typeface="Spectral"/>
            </a:endParaRPr>
          </a:p>
        </p:txBody>
      </p:sp>
      <p:sp>
        <p:nvSpPr>
          <p:cNvPr id="725" name="Google Shape;725;p76"/>
          <p:cNvSpPr txBox="1">
            <a:spLocks noGrp="1"/>
          </p:cNvSpPr>
          <p:nvPr>
            <p:ph type="body" idx="1"/>
          </p:nvPr>
        </p:nvSpPr>
        <p:spPr>
          <a:xfrm>
            <a:off x="311700" y="560525"/>
            <a:ext cx="8520600" cy="46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Spectral"/>
                <a:ea typeface="Spectral"/>
                <a:cs typeface="Spectral"/>
                <a:sym typeface="Spectral"/>
              </a:rPr>
              <a:t>Dimension tables: dim_customer, dim_date, dim_product</a:t>
            </a:r>
            <a:endParaRPr>
              <a:solidFill>
                <a:schemeClr val="dk1"/>
              </a:solidFill>
              <a:latin typeface="Spectral"/>
              <a:ea typeface="Spectral"/>
              <a:cs typeface="Spectral"/>
              <a:sym typeface="Spectral"/>
            </a:endParaRPr>
          </a:p>
          <a:p>
            <a:pPr marL="0" lvl="0" indent="0" algn="l" rtl="0">
              <a:spcBef>
                <a:spcPts val="1200"/>
              </a:spcBef>
              <a:spcAft>
                <a:spcPts val="1200"/>
              </a:spcAft>
              <a:buNone/>
            </a:pPr>
            <a:endParaRPr>
              <a:highlight>
                <a:schemeClr val="dk1"/>
              </a:highlight>
            </a:endParaRPr>
          </a:p>
        </p:txBody>
      </p:sp>
      <p:pic>
        <p:nvPicPr>
          <p:cNvPr id="726" name="Google Shape;726;p76" title="Screenshot 2025-03-27 003118.png"/>
          <p:cNvPicPr preferRelativeResize="0"/>
          <p:nvPr/>
        </p:nvPicPr>
        <p:blipFill>
          <a:blip r:embed="rId3">
            <a:alphaModFix/>
          </a:blip>
          <a:stretch>
            <a:fillRect/>
          </a:stretch>
        </p:blipFill>
        <p:spPr>
          <a:xfrm>
            <a:off x="311700" y="1267150"/>
            <a:ext cx="2946400" cy="2827350"/>
          </a:xfrm>
          <a:prstGeom prst="rect">
            <a:avLst/>
          </a:prstGeom>
          <a:noFill/>
          <a:ln>
            <a:noFill/>
          </a:ln>
        </p:spPr>
      </p:pic>
      <p:pic>
        <p:nvPicPr>
          <p:cNvPr id="727" name="Google Shape;727;p76" title="Screenshot 2025-03-27 003129.png"/>
          <p:cNvPicPr preferRelativeResize="0"/>
          <p:nvPr/>
        </p:nvPicPr>
        <p:blipFill>
          <a:blip r:embed="rId4">
            <a:alphaModFix/>
          </a:blip>
          <a:stretch>
            <a:fillRect/>
          </a:stretch>
        </p:blipFill>
        <p:spPr>
          <a:xfrm>
            <a:off x="3258101" y="1267150"/>
            <a:ext cx="1924675" cy="2901350"/>
          </a:xfrm>
          <a:prstGeom prst="rect">
            <a:avLst/>
          </a:prstGeom>
          <a:noFill/>
          <a:ln>
            <a:noFill/>
          </a:ln>
        </p:spPr>
      </p:pic>
      <p:pic>
        <p:nvPicPr>
          <p:cNvPr id="728" name="Google Shape;728;p76" title="Screenshot 2025-03-27 003146.png"/>
          <p:cNvPicPr preferRelativeResize="0"/>
          <p:nvPr/>
        </p:nvPicPr>
        <p:blipFill>
          <a:blip r:embed="rId5">
            <a:alphaModFix/>
          </a:blip>
          <a:stretch>
            <a:fillRect/>
          </a:stretch>
        </p:blipFill>
        <p:spPr>
          <a:xfrm>
            <a:off x="5451550" y="1227825"/>
            <a:ext cx="2378750" cy="268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latin typeface="Spectral"/>
                <a:ea typeface="Spectral"/>
                <a:cs typeface="Spectral"/>
                <a:sym typeface="Spectral"/>
              </a:rPr>
              <a:t>fact_sales.sql</a:t>
            </a:r>
            <a:endParaRPr sz="2020" b="1">
              <a:latin typeface="Spectral"/>
              <a:ea typeface="Spectral"/>
              <a:cs typeface="Spectral"/>
              <a:sym typeface="Spectral"/>
            </a:endParaRPr>
          </a:p>
        </p:txBody>
      </p:sp>
      <p:sp>
        <p:nvSpPr>
          <p:cNvPr id="734" name="Google Shape;734;p77"/>
          <p:cNvSpPr txBox="1">
            <a:spLocks noGrp="1"/>
          </p:cNvSpPr>
          <p:nvPr>
            <p:ph type="body" idx="1"/>
          </p:nvPr>
        </p:nvSpPr>
        <p:spPr>
          <a:xfrm>
            <a:off x="311700" y="915125"/>
            <a:ext cx="4150200" cy="36723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0"/>
              </a:spcAft>
              <a:buNone/>
            </a:pPr>
            <a:r>
              <a:rPr lang="en-GB" sz="1500">
                <a:solidFill>
                  <a:schemeClr val="dk1"/>
                </a:solidFill>
                <a:latin typeface="Spectral"/>
                <a:ea typeface="Spectral"/>
                <a:cs typeface="Spectral"/>
                <a:sym typeface="Spectral"/>
              </a:rPr>
              <a:t>Centralizes detailed transactional data for each order item.</a:t>
            </a:r>
            <a:br>
              <a:rPr lang="en-GB" sz="1500">
                <a:solidFill>
                  <a:schemeClr val="dk1"/>
                </a:solidFill>
                <a:latin typeface="Spectral"/>
                <a:ea typeface="Spectral"/>
                <a:cs typeface="Spectral"/>
                <a:sym typeface="Spectral"/>
              </a:rPr>
            </a:br>
            <a:endParaRPr sz="1000">
              <a:solidFill>
                <a:schemeClr val="dk1"/>
              </a:solidFill>
              <a:latin typeface="Spectral"/>
              <a:ea typeface="Spectral"/>
              <a:cs typeface="Spectral"/>
              <a:sym typeface="Spectral"/>
            </a:endParaRPr>
          </a:p>
          <a:p>
            <a:pPr marL="0" lvl="0" indent="0" algn="just" rtl="0">
              <a:lnSpc>
                <a:spcPct val="95000"/>
              </a:lnSpc>
              <a:spcBef>
                <a:spcPts val="1200"/>
              </a:spcBef>
              <a:spcAft>
                <a:spcPts val="0"/>
              </a:spcAft>
              <a:buNone/>
            </a:pPr>
            <a:r>
              <a:rPr lang="en-GB" sz="1500">
                <a:solidFill>
                  <a:schemeClr val="dk1"/>
                </a:solidFill>
                <a:latin typeface="Spectral"/>
                <a:ea typeface="Spectral"/>
                <a:cs typeface="Spectral"/>
                <a:sym typeface="Spectral"/>
              </a:rPr>
              <a:t>Serves as the primary fact table in a star schema for reporting and analytics.</a:t>
            </a:r>
            <a:endParaRPr sz="1500">
              <a:solidFill>
                <a:schemeClr val="dk1"/>
              </a:solidFill>
              <a:latin typeface="Spectral"/>
              <a:ea typeface="Spectral"/>
              <a:cs typeface="Spectral"/>
              <a:sym typeface="Spectral"/>
            </a:endParaRPr>
          </a:p>
          <a:p>
            <a:pPr marL="0" lvl="0" indent="0" algn="just" rtl="0">
              <a:lnSpc>
                <a:spcPct val="100000"/>
              </a:lnSpc>
              <a:spcBef>
                <a:spcPts val="1200"/>
              </a:spcBef>
              <a:spcAft>
                <a:spcPts val="0"/>
              </a:spcAft>
              <a:buNone/>
            </a:pPr>
            <a:r>
              <a:rPr lang="en-GB" sz="1500" b="1">
                <a:solidFill>
                  <a:schemeClr val="dk1"/>
                </a:solidFill>
                <a:latin typeface="Spectral"/>
                <a:ea typeface="Spectral"/>
                <a:cs typeface="Spectral"/>
                <a:sym typeface="Spectral"/>
              </a:rPr>
              <a:t>Computations:</a:t>
            </a:r>
            <a:endParaRPr sz="1500" b="1">
              <a:solidFill>
                <a:schemeClr val="dk1"/>
              </a:solidFill>
              <a:latin typeface="Spectral"/>
              <a:ea typeface="Spectral"/>
              <a:cs typeface="Spectral"/>
              <a:sym typeface="Spectral"/>
            </a:endParaRPr>
          </a:p>
          <a:p>
            <a:pPr marL="457200" lvl="0" indent="-323850" algn="just" rtl="0">
              <a:lnSpc>
                <a:spcPct val="115000"/>
              </a:lnSpc>
              <a:spcBef>
                <a:spcPts val="1200"/>
              </a:spcBef>
              <a:spcAft>
                <a:spcPts val="0"/>
              </a:spcAft>
              <a:buClr>
                <a:schemeClr val="dk1"/>
              </a:buClr>
              <a:buSzPts val="1500"/>
              <a:buChar char="●"/>
            </a:pPr>
            <a:r>
              <a:rPr lang="en-GB" sz="1500" b="1">
                <a:solidFill>
                  <a:schemeClr val="dk1"/>
                </a:solidFill>
                <a:latin typeface="Spectral"/>
                <a:ea typeface="Spectral"/>
                <a:cs typeface="Spectral"/>
                <a:sym typeface="Spectral"/>
              </a:rPr>
              <a:t>Total Sale Amount: </a:t>
            </a:r>
            <a:br>
              <a:rPr lang="en-GB" sz="1500" b="1">
                <a:solidFill>
                  <a:schemeClr val="dk1"/>
                </a:solidFill>
                <a:latin typeface="Spectral"/>
                <a:ea typeface="Spectral"/>
                <a:cs typeface="Spectral"/>
                <a:sym typeface="Spectral"/>
              </a:rPr>
            </a:br>
            <a:r>
              <a:rPr lang="en-GB" sz="1500">
                <a:solidFill>
                  <a:schemeClr val="dk1"/>
                </a:solidFill>
                <a:latin typeface="Spectral"/>
                <a:ea typeface="Spectral"/>
                <a:cs typeface="Spectral"/>
                <a:sym typeface="Spectral"/>
              </a:rPr>
              <a:t>as </a:t>
            </a:r>
            <a:r>
              <a:rPr lang="en-GB" sz="1500" i="1">
                <a:solidFill>
                  <a:schemeClr val="dk1"/>
                </a:solidFill>
                <a:latin typeface="Spectral"/>
                <a:ea typeface="Spectral"/>
                <a:cs typeface="Spectral"/>
                <a:sym typeface="Spectral"/>
              </a:rPr>
              <a:t>price</a:t>
            </a:r>
            <a:r>
              <a:rPr lang="en-GB" sz="1500">
                <a:solidFill>
                  <a:schemeClr val="dk1"/>
                </a:solidFill>
                <a:latin typeface="Spectral"/>
                <a:ea typeface="Spectral"/>
                <a:cs typeface="Spectral"/>
                <a:sym typeface="Spectral"/>
              </a:rPr>
              <a:t> + </a:t>
            </a:r>
            <a:r>
              <a:rPr lang="en-GB" sz="1500" i="1">
                <a:solidFill>
                  <a:schemeClr val="dk1"/>
                </a:solidFill>
                <a:latin typeface="Spectral"/>
                <a:ea typeface="Spectral"/>
                <a:cs typeface="Spectral"/>
                <a:sym typeface="Spectral"/>
              </a:rPr>
              <a:t>freight_value</a:t>
            </a:r>
            <a:endParaRPr sz="100">
              <a:solidFill>
                <a:schemeClr val="dk1"/>
              </a:solidFill>
              <a:latin typeface="Spectral"/>
              <a:ea typeface="Spectral"/>
              <a:cs typeface="Spectral"/>
              <a:sym typeface="Spectral"/>
            </a:endParaRPr>
          </a:p>
          <a:p>
            <a:pPr marL="457200" lvl="0" indent="-323850" algn="just" rtl="0">
              <a:lnSpc>
                <a:spcPct val="115000"/>
              </a:lnSpc>
              <a:spcBef>
                <a:spcPts val="0"/>
              </a:spcBef>
              <a:spcAft>
                <a:spcPts val="0"/>
              </a:spcAft>
              <a:buClr>
                <a:schemeClr val="dk1"/>
              </a:buClr>
              <a:buSzPts val="1500"/>
              <a:buChar char="●"/>
            </a:pPr>
            <a:r>
              <a:rPr lang="en-GB" sz="1500" b="1">
                <a:solidFill>
                  <a:schemeClr val="dk1"/>
                </a:solidFill>
                <a:latin typeface="Spectral"/>
                <a:ea typeface="Spectral"/>
                <a:cs typeface="Spectral"/>
                <a:sym typeface="Spectral"/>
              </a:rPr>
              <a:t>Payment Aggregation: </a:t>
            </a:r>
            <a:r>
              <a:rPr lang="en-GB" sz="1500">
                <a:solidFill>
                  <a:schemeClr val="dk1"/>
                </a:solidFill>
                <a:latin typeface="Spectral"/>
                <a:ea typeface="Spectral"/>
                <a:cs typeface="Spectral"/>
                <a:sym typeface="Spectral"/>
              </a:rPr>
              <a:t>Sums </a:t>
            </a:r>
            <a:r>
              <a:rPr lang="en-GB" sz="1500" i="1">
                <a:solidFill>
                  <a:schemeClr val="dk1"/>
                </a:solidFill>
                <a:latin typeface="Spectral"/>
                <a:ea typeface="Spectral"/>
                <a:cs typeface="Spectral"/>
                <a:sym typeface="Spectral"/>
              </a:rPr>
              <a:t>installments</a:t>
            </a:r>
            <a:r>
              <a:rPr lang="en-GB" sz="1500">
                <a:solidFill>
                  <a:schemeClr val="dk1"/>
                </a:solidFill>
                <a:latin typeface="Spectral"/>
                <a:ea typeface="Spectral"/>
                <a:cs typeface="Spectral"/>
                <a:sym typeface="Spectral"/>
              </a:rPr>
              <a:t> and </a:t>
            </a:r>
            <a:r>
              <a:rPr lang="en-GB" sz="1500" i="1">
                <a:solidFill>
                  <a:schemeClr val="dk1"/>
                </a:solidFill>
                <a:latin typeface="Spectral"/>
                <a:ea typeface="Spectral"/>
                <a:cs typeface="Spectral"/>
                <a:sym typeface="Spectral"/>
              </a:rPr>
              <a:t>payment values</a:t>
            </a:r>
            <a:r>
              <a:rPr lang="en-GB" sz="1500">
                <a:solidFill>
                  <a:schemeClr val="dk1"/>
                </a:solidFill>
                <a:latin typeface="Spectral"/>
                <a:ea typeface="Spectral"/>
                <a:cs typeface="Spectral"/>
                <a:sym typeface="Spectral"/>
              </a:rPr>
              <a:t> per </a:t>
            </a:r>
            <a:r>
              <a:rPr lang="en-GB" sz="1500" i="1">
                <a:solidFill>
                  <a:schemeClr val="dk1"/>
                </a:solidFill>
                <a:latin typeface="Spectral"/>
                <a:ea typeface="Spectral"/>
                <a:cs typeface="Spectral"/>
                <a:sym typeface="Spectral"/>
              </a:rPr>
              <a:t>order.</a:t>
            </a:r>
            <a:endParaRPr sz="100">
              <a:solidFill>
                <a:schemeClr val="dk1"/>
              </a:solidFill>
              <a:latin typeface="Spectral"/>
              <a:ea typeface="Spectral"/>
              <a:cs typeface="Spectral"/>
              <a:sym typeface="Spectral"/>
            </a:endParaRPr>
          </a:p>
          <a:p>
            <a:pPr marL="457200" lvl="0" indent="-323850" algn="just" rtl="0">
              <a:lnSpc>
                <a:spcPct val="115000"/>
              </a:lnSpc>
              <a:spcBef>
                <a:spcPts val="0"/>
              </a:spcBef>
              <a:spcAft>
                <a:spcPts val="0"/>
              </a:spcAft>
              <a:buClr>
                <a:schemeClr val="dk1"/>
              </a:buClr>
              <a:buSzPts val="1500"/>
              <a:buChar char="●"/>
            </a:pPr>
            <a:r>
              <a:rPr lang="en-GB" sz="1500">
                <a:solidFill>
                  <a:schemeClr val="dk1"/>
                </a:solidFill>
                <a:latin typeface="Spectral"/>
                <a:ea typeface="Spectral"/>
                <a:cs typeface="Spectral"/>
                <a:sym typeface="Spectral"/>
              </a:rPr>
              <a:t>Ensures consistency by handling NULLs and trimming inputs.</a:t>
            </a:r>
            <a:endParaRPr sz="1500">
              <a:solidFill>
                <a:schemeClr val="dk1"/>
              </a:solidFill>
              <a:latin typeface="Spectral"/>
              <a:ea typeface="Spectral"/>
              <a:cs typeface="Spectral"/>
              <a:sym typeface="Spectral"/>
            </a:endParaRPr>
          </a:p>
        </p:txBody>
      </p:sp>
      <p:sp>
        <p:nvSpPr>
          <p:cNvPr id="735" name="Google Shape;735;p77"/>
          <p:cNvSpPr txBox="1">
            <a:spLocks noGrp="1"/>
          </p:cNvSpPr>
          <p:nvPr>
            <p:ph type="body" idx="1"/>
          </p:nvPr>
        </p:nvSpPr>
        <p:spPr>
          <a:xfrm>
            <a:off x="4648200" y="991325"/>
            <a:ext cx="4150200" cy="36723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r>
              <a:rPr lang="en-GB" sz="1500" b="1">
                <a:solidFill>
                  <a:schemeClr val="dk1"/>
                </a:solidFill>
              </a:rPr>
              <a:t>I</a:t>
            </a:r>
            <a:r>
              <a:rPr lang="en-GB" sz="1500" b="1">
                <a:solidFill>
                  <a:schemeClr val="dk1"/>
                </a:solidFill>
                <a:latin typeface="Spectral"/>
                <a:ea typeface="Spectral"/>
                <a:cs typeface="Spectral"/>
                <a:sym typeface="Spectral"/>
              </a:rPr>
              <a:t>ntegration with Dimensions</a:t>
            </a:r>
            <a:endParaRPr sz="1500" b="1">
              <a:solidFill>
                <a:schemeClr val="dk1"/>
              </a:solidFill>
              <a:latin typeface="Spectral"/>
              <a:ea typeface="Spectral"/>
              <a:cs typeface="Spectral"/>
              <a:sym typeface="Spectral"/>
            </a:endParaRPr>
          </a:p>
          <a:p>
            <a:pPr marL="457200" lvl="0" indent="-323850" algn="just" rtl="0">
              <a:spcBef>
                <a:spcPts val="1200"/>
              </a:spcBef>
              <a:spcAft>
                <a:spcPts val="0"/>
              </a:spcAft>
              <a:buClr>
                <a:schemeClr val="dk1"/>
              </a:buClr>
              <a:buSzPts val="1500"/>
              <a:buChar char="●"/>
            </a:pPr>
            <a:r>
              <a:rPr lang="en-GB" sz="1500" b="1">
                <a:solidFill>
                  <a:schemeClr val="dk1"/>
                </a:solidFill>
                <a:latin typeface="Spectral"/>
                <a:ea typeface="Spectral"/>
                <a:cs typeface="Spectral"/>
                <a:sym typeface="Spectral"/>
              </a:rPr>
              <a:t>DimCustomer</a:t>
            </a:r>
            <a:r>
              <a:rPr lang="en-GB" sz="1500">
                <a:solidFill>
                  <a:schemeClr val="dk1"/>
                </a:solidFill>
                <a:latin typeface="Spectral"/>
                <a:ea typeface="Spectral"/>
                <a:cs typeface="Spectral"/>
                <a:sym typeface="Spectral"/>
              </a:rPr>
              <a:t>: Joins on </a:t>
            </a:r>
            <a:r>
              <a:rPr lang="en-GB" sz="1500" i="1">
                <a:solidFill>
                  <a:schemeClr val="dk1"/>
                </a:solidFill>
                <a:latin typeface="Spectral"/>
                <a:ea typeface="Spectral"/>
                <a:cs typeface="Spectral"/>
                <a:sym typeface="Spectral"/>
              </a:rPr>
              <a:t>customer_id</a:t>
            </a:r>
            <a:r>
              <a:rPr lang="en-GB" sz="1500">
                <a:solidFill>
                  <a:schemeClr val="dk1"/>
                </a:solidFill>
                <a:latin typeface="Spectral"/>
                <a:ea typeface="Spectral"/>
                <a:cs typeface="Spectral"/>
                <a:sym typeface="Spectral"/>
              </a:rPr>
              <a:t> to link customer details.</a:t>
            </a:r>
            <a:endParaRPr sz="1500">
              <a:solidFill>
                <a:schemeClr val="dk1"/>
              </a:solidFill>
              <a:latin typeface="Spectral"/>
              <a:ea typeface="Spectral"/>
              <a:cs typeface="Spectral"/>
              <a:sym typeface="Spectral"/>
            </a:endParaRPr>
          </a:p>
          <a:p>
            <a:pPr marL="457200" lvl="0" indent="0" algn="just" rtl="0">
              <a:spcBef>
                <a:spcPts val="1200"/>
              </a:spcBef>
              <a:spcAft>
                <a:spcPts val="0"/>
              </a:spcAft>
              <a:buNone/>
            </a:pPr>
            <a:endParaRPr sz="100">
              <a:solidFill>
                <a:schemeClr val="dk1"/>
              </a:solidFill>
              <a:latin typeface="Spectral"/>
              <a:ea typeface="Spectral"/>
              <a:cs typeface="Spectral"/>
              <a:sym typeface="Spectral"/>
            </a:endParaRPr>
          </a:p>
          <a:p>
            <a:pPr marL="457200" lvl="0" indent="-323850" algn="just" rtl="0">
              <a:spcBef>
                <a:spcPts val="1200"/>
              </a:spcBef>
              <a:spcAft>
                <a:spcPts val="0"/>
              </a:spcAft>
              <a:buClr>
                <a:schemeClr val="dk1"/>
              </a:buClr>
              <a:buSzPts val="1500"/>
              <a:buChar char="●"/>
            </a:pPr>
            <a:r>
              <a:rPr lang="en-GB" sz="1500" b="1">
                <a:solidFill>
                  <a:schemeClr val="dk1"/>
                </a:solidFill>
                <a:latin typeface="Spectral"/>
                <a:ea typeface="Spectral"/>
                <a:cs typeface="Spectral"/>
                <a:sym typeface="Spectral"/>
              </a:rPr>
              <a:t>DimProduct:</a:t>
            </a:r>
            <a:r>
              <a:rPr lang="en-GB" sz="1500">
                <a:solidFill>
                  <a:schemeClr val="dk1"/>
                </a:solidFill>
                <a:latin typeface="Spectral"/>
                <a:ea typeface="Spectral"/>
                <a:cs typeface="Spectral"/>
                <a:sym typeface="Spectral"/>
              </a:rPr>
              <a:t> Joins on </a:t>
            </a:r>
            <a:r>
              <a:rPr lang="en-GB" sz="1500" i="1">
                <a:solidFill>
                  <a:schemeClr val="dk1"/>
                </a:solidFill>
                <a:latin typeface="Spectral"/>
                <a:ea typeface="Spectral"/>
                <a:cs typeface="Spectral"/>
                <a:sym typeface="Spectral"/>
              </a:rPr>
              <a:t>product_id</a:t>
            </a:r>
            <a:r>
              <a:rPr lang="en-GB" sz="1500">
                <a:solidFill>
                  <a:schemeClr val="dk1"/>
                </a:solidFill>
                <a:latin typeface="Spectral"/>
                <a:ea typeface="Spectral"/>
                <a:cs typeface="Spectral"/>
                <a:sym typeface="Spectral"/>
              </a:rPr>
              <a:t> for product specifics.</a:t>
            </a:r>
            <a:endParaRPr sz="1500">
              <a:solidFill>
                <a:schemeClr val="dk1"/>
              </a:solidFill>
              <a:latin typeface="Spectral"/>
              <a:ea typeface="Spectral"/>
              <a:cs typeface="Spectral"/>
              <a:sym typeface="Spectral"/>
            </a:endParaRPr>
          </a:p>
          <a:p>
            <a:pPr marL="457200" lvl="0" indent="0" algn="just" rtl="0">
              <a:spcBef>
                <a:spcPts val="1200"/>
              </a:spcBef>
              <a:spcAft>
                <a:spcPts val="0"/>
              </a:spcAft>
              <a:buNone/>
            </a:pPr>
            <a:endParaRPr sz="100">
              <a:solidFill>
                <a:schemeClr val="dk1"/>
              </a:solidFill>
              <a:latin typeface="Spectral"/>
              <a:ea typeface="Spectral"/>
              <a:cs typeface="Spectral"/>
              <a:sym typeface="Spectral"/>
            </a:endParaRPr>
          </a:p>
          <a:p>
            <a:pPr marL="457200" lvl="0" indent="-323850" algn="just" rtl="0">
              <a:spcBef>
                <a:spcPts val="1200"/>
              </a:spcBef>
              <a:spcAft>
                <a:spcPts val="0"/>
              </a:spcAft>
              <a:buClr>
                <a:schemeClr val="dk1"/>
              </a:buClr>
              <a:buSzPts val="1500"/>
              <a:buChar char="●"/>
            </a:pPr>
            <a:r>
              <a:rPr lang="en-GB" sz="1500" b="1">
                <a:solidFill>
                  <a:schemeClr val="dk1"/>
                </a:solidFill>
                <a:latin typeface="Spectral"/>
                <a:ea typeface="Spectral"/>
                <a:cs typeface="Spectral"/>
                <a:sym typeface="Spectral"/>
              </a:rPr>
              <a:t>DimDate: </a:t>
            </a:r>
            <a:r>
              <a:rPr lang="en-GB" sz="1500">
                <a:solidFill>
                  <a:schemeClr val="dk1"/>
                </a:solidFill>
                <a:latin typeface="Spectral"/>
                <a:ea typeface="Spectral"/>
                <a:cs typeface="Spectral"/>
                <a:sym typeface="Spectral"/>
              </a:rPr>
              <a:t>Uses </a:t>
            </a:r>
            <a:r>
              <a:rPr lang="en-GB" sz="1500" i="1">
                <a:solidFill>
                  <a:schemeClr val="dk1"/>
                </a:solidFill>
                <a:latin typeface="Spectral"/>
                <a:ea typeface="Spectral"/>
                <a:cs typeface="Spectral"/>
                <a:sym typeface="Spectral"/>
              </a:rPr>
              <a:t>order_purchase_timestamp</a:t>
            </a:r>
            <a:r>
              <a:rPr lang="en-GB" sz="1500">
                <a:solidFill>
                  <a:schemeClr val="dk1"/>
                </a:solidFill>
                <a:latin typeface="Spectral"/>
                <a:ea typeface="Spectral"/>
                <a:cs typeface="Spectral"/>
                <a:sym typeface="Spectral"/>
              </a:rPr>
              <a:t> to generate a date key for time-based analysis.</a:t>
            </a:r>
            <a:endParaRPr sz="1500">
              <a:solidFill>
                <a:schemeClr val="dk1"/>
              </a:solidFill>
              <a:latin typeface="Spectral"/>
              <a:ea typeface="Spectral"/>
              <a:cs typeface="Spectral"/>
              <a:sym typeface="Spectral"/>
            </a:endParaRPr>
          </a:p>
          <a:p>
            <a:pPr marL="0" lvl="0" indent="0" algn="l" rtl="0">
              <a:spcBef>
                <a:spcPts val="1200"/>
              </a:spcBef>
              <a:spcAft>
                <a:spcPts val="1200"/>
              </a:spcAft>
              <a:buClr>
                <a:schemeClr val="dk1"/>
              </a:buClr>
              <a:buSzPts val="1100"/>
              <a:buFont typeface="Arial"/>
              <a:buNone/>
            </a:pPr>
            <a:endParaRPr>
              <a:solidFill>
                <a:schemeClr val="dk1"/>
              </a:solidFill>
            </a:endParaRPr>
          </a:p>
        </p:txBody>
      </p:sp>
      <p:sp>
        <p:nvSpPr>
          <p:cNvPr id="736" name="Google Shape;736;p77"/>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37" name="Google Shape;737;p77"/>
          <p:cNvSpPr txBox="1"/>
          <p:nvPr/>
        </p:nvSpPr>
        <p:spPr>
          <a:xfrm>
            <a:off x="265350" y="-60900"/>
            <a:ext cx="4242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800" b="1">
                <a:solidFill>
                  <a:schemeClr val="dk1"/>
                </a:solidFill>
                <a:latin typeface="Spectral"/>
                <a:ea typeface="Spectral"/>
                <a:cs typeface="Spectral"/>
                <a:sym typeface="Spectral"/>
              </a:rPr>
              <a:t>Data Transformation</a:t>
            </a:r>
            <a:endParaRPr sz="1800" b="1">
              <a:solidFill>
                <a:schemeClr val="dk2"/>
              </a:solidFill>
              <a:latin typeface="Spectral"/>
              <a:ea typeface="Spectral"/>
              <a:cs typeface="Spectral"/>
              <a:sym typeface="Spectr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8"/>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43" name="Google Shape;743;p78"/>
          <p:cNvSpPr txBox="1">
            <a:spLocks noGrp="1"/>
          </p:cNvSpPr>
          <p:nvPr>
            <p:ph type="title"/>
          </p:nvPr>
        </p:nvSpPr>
        <p:spPr>
          <a:xfrm>
            <a:off x="163250" y="-57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Transformation </a:t>
            </a:r>
            <a:endParaRPr b="1">
              <a:latin typeface="Spectral"/>
              <a:ea typeface="Spectral"/>
              <a:cs typeface="Spectral"/>
              <a:sym typeface="Spectral"/>
            </a:endParaRPr>
          </a:p>
        </p:txBody>
      </p:sp>
      <p:sp>
        <p:nvSpPr>
          <p:cNvPr id="744" name="Google Shape;744;p78"/>
          <p:cNvSpPr txBox="1">
            <a:spLocks noGrp="1"/>
          </p:cNvSpPr>
          <p:nvPr>
            <p:ph type="body" idx="1"/>
          </p:nvPr>
        </p:nvSpPr>
        <p:spPr>
          <a:xfrm>
            <a:off x="353475" y="521350"/>
            <a:ext cx="3840000" cy="3672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GB" sz="1700" b="1">
                <a:solidFill>
                  <a:schemeClr val="dk1"/>
                </a:solidFill>
                <a:latin typeface="Spectral"/>
                <a:ea typeface="Spectral"/>
                <a:cs typeface="Spectral"/>
                <a:sym typeface="Spectral"/>
              </a:rPr>
              <a:t>Fact_reviews.sql</a:t>
            </a:r>
            <a:endParaRPr sz="1700" b="1">
              <a:solidFill>
                <a:schemeClr val="dk1"/>
              </a:solidFill>
              <a:latin typeface="Spectral"/>
              <a:ea typeface="Spectral"/>
              <a:cs typeface="Spectral"/>
              <a:sym typeface="Spectral"/>
            </a:endParaRPr>
          </a:p>
          <a:p>
            <a:pPr marL="0" lvl="0" indent="0" algn="l" rtl="0">
              <a:lnSpc>
                <a:spcPct val="100000"/>
              </a:lnSpc>
              <a:spcBef>
                <a:spcPts val="0"/>
              </a:spcBef>
              <a:spcAft>
                <a:spcPts val="0"/>
              </a:spcAft>
              <a:buNone/>
            </a:pPr>
            <a:endParaRPr sz="1500">
              <a:solidFill>
                <a:schemeClr val="dk1"/>
              </a:solidFill>
              <a:latin typeface="Spectral"/>
              <a:ea typeface="Spectral"/>
              <a:cs typeface="Spectral"/>
              <a:sym typeface="Spectral"/>
            </a:endParaRPr>
          </a:p>
          <a:p>
            <a:pPr marL="0" lvl="0" indent="0" algn="l" rtl="0">
              <a:lnSpc>
                <a:spcPct val="100000"/>
              </a:lnSpc>
              <a:spcBef>
                <a:spcPts val="0"/>
              </a:spcBef>
              <a:spcAft>
                <a:spcPts val="0"/>
              </a:spcAft>
              <a:buNone/>
            </a:pPr>
            <a:r>
              <a:rPr lang="en-GB" sz="1500">
                <a:solidFill>
                  <a:schemeClr val="dk1"/>
                </a:solidFill>
                <a:latin typeface="Spectral"/>
                <a:ea typeface="Spectral"/>
                <a:cs typeface="Spectral"/>
                <a:sym typeface="Spectral"/>
              </a:rPr>
              <a:t>Captures customer feedback for individual orders.</a:t>
            </a:r>
            <a:br>
              <a:rPr lang="en-GB" sz="1500">
                <a:solidFill>
                  <a:schemeClr val="dk1"/>
                </a:solidFill>
                <a:latin typeface="Spectral"/>
                <a:ea typeface="Spectral"/>
                <a:cs typeface="Spectral"/>
                <a:sym typeface="Spectral"/>
              </a:rPr>
            </a:br>
            <a:endParaRPr sz="1500">
              <a:solidFill>
                <a:schemeClr val="dk1"/>
              </a:solidFill>
              <a:latin typeface="Spectral"/>
              <a:ea typeface="Spectral"/>
              <a:cs typeface="Spectral"/>
              <a:sym typeface="Spectral"/>
            </a:endParaRPr>
          </a:p>
          <a:p>
            <a:pPr marL="0" lvl="0" indent="0" algn="l" rtl="0">
              <a:lnSpc>
                <a:spcPct val="100000"/>
              </a:lnSpc>
              <a:spcBef>
                <a:spcPts val="0"/>
              </a:spcBef>
              <a:spcAft>
                <a:spcPts val="0"/>
              </a:spcAft>
              <a:buNone/>
            </a:pPr>
            <a:r>
              <a:rPr lang="en-GB" sz="1500">
                <a:solidFill>
                  <a:schemeClr val="dk1"/>
                </a:solidFill>
                <a:latin typeface="Spectral"/>
                <a:ea typeface="Spectral"/>
                <a:cs typeface="Spectral"/>
                <a:sym typeface="Spectral"/>
              </a:rPr>
              <a:t>Combines quantitative (review score) and qualitative (review comments) data.</a:t>
            </a:r>
            <a:endParaRPr sz="1500">
              <a:solidFill>
                <a:schemeClr val="dk1"/>
              </a:solidFill>
              <a:latin typeface="Spectral"/>
              <a:ea typeface="Spectral"/>
              <a:cs typeface="Spectral"/>
              <a:sym typeface="Spectral"/>
            </a:endParaRPr>
          </a:p>
          <a:p>
            <a:pPr marL="0" lvl="0" indent="0" algn="l" rtl="0">
              <a:lnSpc>
                <a:spcPct val="100000"/>
              </a:lnSpc>
              <a:spcBef>
                <a:spcPts val="0"/>
              </a:spcBef>
              <a:spcAft>
                <a:spcPts val="0"/>
              </a:spcAft>
              <a:buNone/>
            </a:pPr>
            <a:endParaRPr sz="1500">
              <a:solidFill>
                <a:schemeClr val="dk1"/>
              </a:solidFill>
              <a:latin typeface="Spectral"/>
              <a:ea typeface="Spectral"/>
              <a:cs typeface="Spectral"/>
              <a:sym typeface="Spectral"/>
            </a:endParaRPr>
          </a:p>
          <a:p>
            <a:pPr marL="0" lvl="0" indent="0" algn="l" rtl="0">
              <a:lnSpc>
                <a:spcPct val="100000"/>
              </a:lnSpc>
              <a:spcBef>
                <a:spcPts val="0"/>
              </a:spcBef>
              <a:spcAft>
                <a:spcPts val="0"/>
              </a:spcAft>
              <a:buNone/>
            </a:pPr>
            <a:r>
              <a:rPr lang="en-GB" sz="1500">
                <a:solidFill>
                  <a:schemeClr val="dk1"/>
                </a:solidFill>
                <a:latin typeface="Spectral"/>
                <a:ea typeface="Spectral"/>
                <a:cs typeface="Spectral"/>
                <a:sym typeface="Spectral"/>
              </a:rPr>
              <a:t>Each row represents a single customer review.</a:t>
            </a:r>
            <a:endParaRPr sz="1500">
              <a:solidFill>
                <a:schemeClr val="dk1"/>
              </a:solidFill>
              <a:latin typeface="Spectral"/>
              <a:ea typeface="Spectral"/>
              <a:cs typeface="Spectral"/>
              <a:sym typeface="Spectral"/>
            </a:endParaRPr>
          </a:p>
          <a:p>
            <a:pPr marL="0" lvl="0" indent="0" algn="l" rtl="0">
              <a:lnSpc>
                <a:spcPct val="100000"/>
              </a:lnSpc>
              <a:spcBef>
                <a:spcPts val="0"/>
              </a:spcBef>
              <a:spcAft>
                <a:spcPts val="0"/>
              </a:spcAft>
              <a:buNone/>
            </a:pPr>
            <a:endParaRPr sz="1600">
              <a:solidFill>
                <a:schemeClr val="dk1"/>
              </a:solidFill>
              <a:latin typeface="Spectral"/>
              <a:ea typeface="Spectral"/>
              <a:cs typeface="Spectral"/>
              <a:sym typeface="Spectral"/>
            </a:endParaRPr>
          </a:p>
          <a:p>
            <a:pPr marL="0" lvl="0" indent="0" algn="l" rtl="0">
              <a:lnSpc>
                <a:spcPct val="100000"/>
              </a:lnSpc>
              <a:spcBef>
                <a:spcPts val="0"/>
              </a:spcBef>
              <a:spcAft>
                <a:spcPts val="0"/>
              </a:spcAft>
              <a:buNone/>
            </a:pPr>
            <a:r>
              <a:rPr lang="en-GB" sz="1600">
                <a:solidFill>
                  <a:schemeClr val="dk1"/>
                </a:solidFill>
                <a:latin typeface="Spectral"/>
                <a:ea typeface="Spectral"/>
                <a:cs typeface="Spectral"/>
                <a:sym typeface="Spectral"/>
              </a:rPr>
              <a:t>Links the review to its corresponding order.</a:t>
            </a:r>
            <a:endParaRPr sz="1600">
              <a:solidFill>
                <a:schemeClr val="dk1"/>
              </a:solidFill>
              <a:latin typeface="Spectral"/>
              <a:ea typeface="Spectral"/>
              <a:cs typeface="Spectral"/>
              <a:sym typeface="Spectral"/>
            </a:endParaRPr>
          </a:p>
          <a:p>
            <a:pPr marL="0" lvl="0" indent="0" algn="l" rtl="0">
              <a:lnSpc>
                <a:spcPct val="100000"/>
              </a:lnSpc>
              <a:spcBef>
                <a:spcPts val="0"/>
              </a:spcBef>
              <a:spcAft>
                <a:spcPts val="0"/>
              </a:spcAft>
              <a:buClr>
                <a:schemeClr val="dk1"/>
              </a:buClr>
              <a:buSzPts val="1100"/>
              <a:buFont typeface="Arial"/>
              <a:buNone/>
            </a:pPr>
            <a:endParaRPr sz="2800">
              <a:solidFill>
                <a:schemeClr val="dk1"/>
              </a:solidFill>
              <a:latin typeface="Spectral"/>
              <a:ea typeface="Spectral"/>
              <a:cs typeface="Spectral"/>
              <a:sym typeface="Spectral"/>
            </a:endParaRPr>
          </a:p>
        </p:txBody>
      </p:sp>
      <p:sp>
        <p:nvSpPr>
          <p:cNvPr id="745" name="Google Shape;745;p78"/>
          <p:cNvSpPr txBox="1">
            <a:spLocks noGrp="1"/>
          </p:cNvSpPr>
          <p:nvPr>
            <p:ph type="body" idx="1"/>
          </p:nvPr>
        </p:nvSpPr>
        <p:spPr>
          <a:xfrm>
            <a:off x="4337450" y="583200"/>
            <a:ext cx="4457700" cy="3672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88"/>
              <a:buNone/>
            </a:pPr>
            <a:r>
              <a:rPr lang="en-GB" sz="1725" b="1">
                <a:solidFill>
                  <a:schemeClr val="dk1"/>
                </a:solidFill>
                <a:latin typeface="Spectral"/>
                <a:ea typeface="Spectral"/>
                <a:cs typeface="Spectral"/>
                <a:sym typeface="Spectral"/>
              </a:rPr>
              <a:t>Fact_customer_lifetime_value.sql</a:t>
            </a:r>
            <a:endParaRPr sz="1725" b="1">
              <a:solidFill>
                <a:schemeClr val="dk1"/>
              </a:solidFill>
              <a:latin typeface="Spectral"/>
              <a:ea typeface="Spectral"/>
              <a:cs typeface="Spectral"/>
              <a:sym typeface="Spectral"/>
            </a:endParaRPr>
          </a:p>
          <a:p>
            <a:pPr marL="0" lvl="0" indent="0" algn="l" rtl="0">
              <a:lnSpc>
                <a:spcPct val="95000"/>
              </a:lnSpc>
              <a:spcBef>
                <a:spcPts val="1200"/>
              </a:spcBef>
              <a:spcAft>
                <a:spcPts val="0"/>
              </a:spcAft>
              <a:buSzPts val="688"/>
              <a:buNone/>
            </a:pPr>
            <a:r>
              <a:rPr lang="en-GB" sz="1525">
                <a:solidFill>
                  <a:schemeClr val="dk1"/>
                </a:solidFill>
                <a:latin typeface="Spectral"/>
                <a:ea typeface="Spectral"/>
                <a:cs typeface="Spectral"/>
                <a:sym typeface="Spectral"/>
              </a:rPr>
              <a:t>Aggregates sales data at the customer level.</a:t>
            </a:r>
            <a:endParaRPr sz="1525">
              <a:solidFill>
                <a:schemeClr val="dk1"/>
              </a:solidFill>
              <a:latin typeface="Spectral"/>
              <a:ea typeface="Spectral"/>
              <a:cs typeface="Spectral"/>
              <a:sym typeface="Spectral"/>
            </a:endParaRPr>
          </a:p>
          <a:p>
            <a:pPr marL="0" lvl="0" indent="0" algn="l" rtl="0">
              <a:lnSpc>
                <a:spcPct val="95000"/>
              </a:lnSpc>
              <a:spcBef>
                <a:spcPts val="1200"/>
              </a:spcBef>
              <a:spcAft>
                <a:spcPts val="0"/>
              </a:spcAft>
              <a:buSzPts val="688"/>
              <a:buNone/>
            </a:pPr>
            <a:r>
              <a:rPr lang="en-GB" sz="1525">
                <a:solidFill>
                  <a:schemeClr val="dk1"/>
                </a:solidFill>
                <a:latin typeface="Spectral"/>
                <a:ea typeface="Spectral"/>
                <a:cs typeface="Spectral"/>
                <a:sym typeface="Spectral"/>
              </a:rPr>
              <a:t>Enables customer segmentation based on lifetime sales performance.</a:t>
            </a:r>
            <a:endParaRPr sz="1525">
              <a:solidFill>
                <a:schemeClr val="dk1"/>
              </a:solidFill>
              <a:latin typeface="Spectral"/>
              <a:ea typeface="Spectral"/>
              <a:cs typeface="Spectral"/>
              <a:sym typeface="Spectral"/>
            </a:endParaRPr>
          </a:p>
          <a:p>
            <a:pPr marL="0" lvl="0" indent="0" algn="l" rtl="0">
              <a:lnSpc>
                <a:spcPct val="95000"/>
              </a:lnSpc>
              <a:spcBef>
                <a:spcPts val="1200"/>
              </a:spcBef>
              <a:spcAft>
                <a:spcPts val="0"/>
              </a:spcAft>
              <a:buSzPts val="688"/>
              <a:buNone/>
            </a:pPr>
            <a:r>
              <a:rPr lang="en-GB" sz="1525" b="1">
                <a:solidFill>
                  <a:schemeClr val="dk1"/>
                </a:solidFill>
                <a:latin typeface="Spectral"/>
                <a:ea typeface="Spectral"/>
                <a:cs typeface="Spectral"/>
                <a:sym typeface="Spectral"/>
              </a:rPr>
              <a:t>Calculations:</a:t>
            </a:r>
            <a:endParaRPr sz="1525" b="1">
              <a:solidFill>
                <a:schemeClr val="dk1"/>
              </a:solidFill>
              <a:latin typeface="Spectral"/>
              <a:ea typeface="Spectral"/>
              <a:cs typeface="Spectral"/>
              <a:sym typeface="Spectral"/>
            </a:endParaRPr>
          </a:p>
          <a:p>
            <a:pPr marL="457200" lvl="0" indent="-325437" algn="l" rtl="0">
              <a:lnSpc>
                <a:spcPct val="95000"/>
              </a:lnSpc>
              <a:spcBef>
                <a:spcPts val="1200"/>
              </a:spcBef>
              <a:spcAft>
                <a:spcPts val="0"/>
              </a:spcAft>
              <a:buClr>
                <a:schemeClr val="dk1"/>
              </a:buClr>
              <a:buSzPts val="1525"/>
              <a:buChar char="●"/>
            </a:pPr>
            <a:r>
              <a:rPr lang="en-GB" sz="1525" b="1">
                <a:solidFill>
                  <a:schemeClr val="dk1"/>
                </a:solidFill>
                <a:latin typeface="Spectral"/>
                <a:ea typeface="Spectral"/>
                <a:cs typeface="Spectral"/>
                <a:sym typeface="Spectral"/>
              </a:rPr>
              <a:t>Lifetime Sales:</a:t>
            </a:r>
            <a:r>
              <a:rPr lang="en-GB" sz="1525">
                <a:solidFill>
                  <a:schemeClr val="dk1"/>
                </a:solidFill>
                <a:latin typeface="Spectral"/>
                <a:ea typeface="Spectral"/>
                <a:cs typeface="Spectral"/>
                <a:sym typeface="Spectral"/>
              </a:rPr>
              <a:t> as the sum of </a:t>
            </a:r>
            <a:r>
              <a:rPr lang="en-GB" sz="1525" i="1">
                <a:solidFill>
                  <a:schemeClr val="dk1"/>
                </a:solidFill>
                <a:latin typeface="Spectral"/>
                <a:ea typeface="Spectral"/>
                <a:cs typeface="Spectral"/>
                <a:sym typeface="Spectral"/>
              </a:rPr>
              <a:t>total_sale_amount</a:t>
            </a:r>
            <a:r>
              <a:rPr lang="en-GB" sz="1525">
                <a:solidFill>
                  <a:schemeClr val="dk1"/>
                </a:solidFill>
                <a:latin typeface="Spectral"/>
                <a:ea typeface="Spectral"/>
                <a:cs typeface="Spectral"/>
                <a:sym typeface="Spectral"/>
              </a:rPr>
              <a:t> for each customer.</a:t>
            </a:r>
            <a:endParaRPr sz="1525">
              <a:solidFill>
                <a:schemeClr val="dk1"/>
              </a:solidFill>
              <a:latin typeface="Spectral"/>
              <a:ea typeface="Spectral"/>
              <a:cs typeface="Spectral"/>
              <a:sym typeface="Spectral"/>
            </a:endParaRPr>
          </a:p>
          <a:p>
            <a:pPr marL="457200" lvl="0" indent="0" algn="l" rtl="0">
              <a:lnSpc>
                <a:spcPct val="95000"/>
              </a:lnSpc>
              <a:spcBef>
                <a:spcPts val="1200"/>
              </a:spcBef>
              <a:spcAft>
                <a:spcPts val="0"/>
              </a:spcAft>
              <a:buNone/>
            </a:pPr>
            <a:endParaRPr sz="100">
              <a:solidFill>
                <a:schemeClr val="dk1"/>
              </a:solidFill>
              <a:latin typeface="Spectral"/>
              <a:ea typeface="Spectral"/>
              <a:cs typeface="Spectral"/>
              <a:sym typeface="Spectral"/>
            </a:endParaRPr>
          </a:p>
          <a:p>
            <a:pPr marL="457200" lvl="0" indent="-325437" algn="l" rtl="0">
              <a:lnSpc>
                <a:spcPct val="95000"/>
              </a:lnSpc>
              <a:spcBef>
                <a:spcPts val="1200"/>
              </a:spcBef>
              <a:spcAft>
                <a:spcPts val="0"/>
              </a:spcAft>
              <a:buClr>
                <a:schemeClr val="dk1"/>
              </a:buClr>
              <a:buSzPts val="1525"/>
              <a:buChar char="●"/>
            </a:pPr>
            <a:r>
              <a:rPr lang="en-GB" sz="1525" b="1">
                <a:solidFill>
                  <a:schemeClr val="dk1"/>
                </a:solidFill>
                <a:latin typeface="Spectral"/>
                <a:ea typeface="Spectral"/>
                <a:cs typeface="Spectral"/>
                <a:sym typeface="Spectral"/>
              </a:rPr>
              <a:t>Customer Value Segment</a:t>
            </a:r>
            <a:r>
              <a:rPr lang="en-GB" sz="1525">
                <a:solidFill>
                  <a:schemeClr val="dk1"/>
                </a:solidFill>
                <a:latin typeface="Spectral"/>
                <a:ea typeface="Spectral"/>
                <a:cs typeface="Spectral"/>
                <a:sym typeface="Spectral"/>
              </a:rPr>
              <a:t>: Uses a CASE statement to classify customers:</a:t>
            </a:r>
            <a:endParaRPr sz="1525">
              <a:solidFill>
                <a:schemeClr val="dk1"/>
              </a:solidFill>
              <a:latin typeface="Spectral"/>
              <a:ea typeface="Spectral"/>
              <a:cs typeface="Spectral"/>
              <a:sym typeface="Spectral"/>
            </a:endParaRPr>
          </a:p>
          <a:p>
            <a:pPr marL="914400" lvl="1" indent="-325437" algn="l" rtl="0">
              <a:lnSpc>
                <a:spcPct val="95000"/>
              </a:lnSpc>
              <a:spcBef>
                <a:spcPts val="0"/>
              </a:spcBef>
              <a:spcAft>
                <a:spcPts val="0"/>
              </a:spcAft>
              <a:buClr>
                <a:schemeClr val="dk1"/>
              </a:buClr>
              <a:buSzPts val="1525"/>
              <a:buChar char="○"/>
            </a:pPr>
            <a:r>
              <a:rPr lang="en-GB" sz="1525" b="1">
                <a:solidFill>
                  <a:schemeClr val="dk1"/>
                </a:solidFill>
                <a:latin typeface="Spectral"/>
                <a:ea typeface="Spectral"/>
                <a:cs typeface="Spectral"/>
                <a:sym typeface="Spectral"/>
              </a:rPr>
              <a:t>Low:</a:t>
            </a:r>
            <a:r>
              <a:rPr lang="en-GB" sz="1525">
                <a:solidFill>
                  <a:schemeClr val="dk1"/>
                </a:solidFill>
                <a:latin typeface="Spectral"/>
                <a:ea typeface="Spectral"/>
                <a:cs typeface="Spectral"/>
                <a:sym typeface="Spectral"/>
              </a:rPr>
              <a:t> </a:t>
            </a:r>
            <a:r>
              <a:rPr lang="en-GB" sz="1525" i="1">
                <a:solidFill>
                  <a:schemeClr val="dk1"/>
                </a:solidFill>
                <a:latin typeface="Spectral"/>
                <a:ea typeface="Spectral"/>
                <a:cs typeface="Spectral"/>
                <a:sym typeface="Spectral"/>
              </a:rPr>
              <a:t>lifetime_sales</a:t>
            </a:r>
            <a:r>
              <a:rPr lang="en-GB" sz="1525">
                <a:solidFill>
                  <a:schemeClr val="dk1"/>
                </a:solidFill>
                <a:latin typeface="Spectral"/>
                <a:ea typeface="Spectral"/>
                <a:cs typeface="Spectral"/>
                <a:sym typeface="Spectral"/>
              </a:rPr>
              <a:t> &lt; 100</a:t>
            </a:r>
            <a:endParaRPr sz="1525">
              <a:solidFill>
                <a:schemeClr val="dk1"/>
              </a:solidFill>
              <a:latin typeface="Spectral"/>
              <a:ea typeface="Spectral"/>
              <a:cs typeface="Spectral"/>
              <a:sym typeface="Spectral"/>
            </a:endParaRPr>
          </a:p>
          <a:p>
            <a:pPr marL="914400" lvl="1" indent="-325437" algn="l" rtl="0">
              <a:lnSpc>
                <a:spcPct val="95000"/>
              </a:lnSpc>
              <a:spcBef>
                <a:spcPts val="0"/>
              </a:spcBef>
              <a:spcAft>
                <a:spcPts val="0"/>
              </a:spcAft>
              <a:buClr>
                <a:schemeClr val="dk1"/>
              </a:buClr>
              <a:buSzPts val="1525"/>
              <a:buChar char="○"/>
            </a:pPr>
            <a:r>
              <a:rPr lang="en-GB" sz="1525" b="1">
                <a:solidFill>
                  <a:schemeClr val="dk1"/>
                </a:solidFill>
                <a:latin typeface="Spectral"/>
                <a:ea typeface="Spectral"/>
                <a:cs typeface="Spectral"/>
                <a:sym typeface="Spectral"/>
              </a:rPr>
              <a:t>Medium</a:t>
            </a:r>
            <a:r>
              <a:rPr lang="en-GB" sz="1525">
                <a:solidFill>
                  <a:schemeClr val="dk1"/>
                </a:solidFill>
                <a:latin typeface="Spectral"/>
                <a:ea typeface="Spectral"/>
                <a:cs typeface="Spectral"/>
                <a:sym typeface="Spectral"/>
              </a:rPr>
              <a:t>: </a:t>
            </a:r>
            <a:r>
              <a:rPr lang="en-GB" sz="1525" i="1">
                <a:solidFill>
                  <a:schemeClr val="dk1"/>
                </a:solidFill>
                <a:latin typeface="Spectral"/>
                <a:ea typeface="Spectral"/>
                <a:cs typeface="Spectral"/>
                <a:sym typeface="Spectral"/>
              </a:rPr>
              <a:t>lifetime_sales</a:t>
            </a:r>
            <a:r>
              <a:rPr lang="en-GB" sz="1525">
                <a:solidFill>
                  <a:schemeClr val="dk1"/>
                </a:solidFill>
                <a:latin typeface="Spectral"/>
                <a:ea typeface="Spectral"/>
                <a:cs typeface="Spectral"/>
                <a:sym typeface="Spectral"/>
              </a:rPr>
              <a:t> between 100 and 500</a:t>
            </a:r>
            <a:endParaRPr sz="1525">
              <a:solidFill>
                <a:schemeClr val="dk1"/>
              </a:solidFill>
              <a:latin typeface="Spectral"/>
              <a:ea typeface="Spectral"/>
              <a:cs typeface="Spectral"/>
              <a:sym typeface="Spectral"/>
            </a:endParaRPr>
          </a:p>
          <a:p>
            <a:pPr marL="914400" lvl="1" indent="-325437" algn="l" rtl="0">
              <a:lnSpc>
                <a:spcPct val="95000"/>
              </a:lnSpc>
              <a:spcBef>
                <a:spcPts val="0"/>
              </a:spcBef>
              <a:spcAft>
                <a:spcPts val="0"/>
              </a:spcAft>
              <a:buClr>
                <a:schemeClr val="dk1"/>
              </a:buClr>
              <a:buSzPts val="1525"/>
              <a:buChar char="○"/>
            </a:pPr>
            <a:r>
              <a:rPr lang="en-GB" sz="1525" b="1">
                <a:solidFill>
                  <a:schemeClr val="dk1"/>
                </a:solidFill>
                <a:latin typeface="Spectral"/>
                <a:ea typeface="Spectral"/>
                <a:cs typeface="Spectral"/>
                <a:sym typeface="Spectral"/>
              </a:rPr>
              <a:t>High</a:t>
            </a:r>
            <a:r>
              <a:rPr lang="en-GB" sz="1525">
                <a:solidFill>
                  <a:schemeClr val="dk1"/>
                </a:solidFill>
                <a:latin typeface="Spectral"/>
                <a:ea typeface="Spectral"/>
                <a:cs typeface="Spectral"/>
                <a:sym typeface="Spectral"/>
              </a:rPr>
              <a:t>: </a:t>
            </a:r>
            <a:r>
              <a:rPr lang="en-GB" sz="1525" i="1">
                <a:solidFill>
                  <a:schemeClr val="dk1"/>
                </a:solidFill>
                <a:latin typeface="Spectral"/>
                <a:ea typeface="Spectral"/>
                <a:cs typeface="Spectral"/>
                <a:sym typeface="Spectral"/>
              </a:rPr>
              <a:t>lifetime_sales</a:t>
            </a:r>
            <a:r>
              <a:rPr lang="en-GB" sz="1525">
                <a:solidFill>
                  <a:schemeClr val="dk1"/>
                </a:solidFill>
                <a:latin typeface="Spectral"/>
                <a:ea typeface="Spectral"/>
                <a:cs typeface="Spectral"/>
                <a:sym typeface="Spectral"/>
              </a:rPr>
              <a:t> &gt; 500</a:t>
            </a:r>
            <a:endParaRPr sz="1525">
              <a:solidFill>
                <a:schemeClr val="dk1"/>
              </a:solidFill>
              <a:latin typeface="Spectral"/>
              <a:ea typeface="Spectral"/>
              <a:cs typeface="Spectral"/>
              <a:sym typeface="Spectr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9"/>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51" name="Google Shape;751;p7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Transformation: Dimension tables</a:t>
            </a:r>
            <a:endParaRPr b="1">
              <a:latin typeface="Spectral"/>
              <a:ea typeface="Spectral"/>
              <a:cs typeface="Spectral"/>
              <a:sym typeface="Spectral"/>
            </a:endParaRPr>
          </a:p>
        </p:txBody>
      </p:sp>
      <p:sp>
        <p:nvSpPr>
          <p:cNvPr id="752" name="Google Shape;752;p79"/>
          <p:cNvSpPr txBox="1">
            <a:spLocks noGrp="1"/>
          </p:cNvSpPr>
          <p:nvPr>
            <p:ph type="body" idx="1"/>
          </p:nvPr>
        </p:nvSpPr>
        <p:spPr>
          <a:xfrm>
            <a:off x="311700" y="692250"/>
            <a:ext cx="4054800" cy="39528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6813" b="1">
                <a:solidFill>
                  <a:schemeClr val="dk1"/>
                </a:solidFill>
                <a:latin typeface="Spectral"/>
                <a:ea typeface="Spectral"/>
                <a:cs typeface="Spectral"/>
                <a:sym typeface="Spectral"/>
              </a:rPr>
              <a:t>dim_customer.sql</a:t>
            </a:r>
            <a:endParaRPr sz="6813" b="1">
              <a:solidFill>
                <a:schemeClr val="dk1"/>
              </a:solidFill>
              <a:latin typeface="Spectral"/>
              <a:ea typeface="Spectral"/>
              <a:cs typeface="Spectral"/>
              <a:sym typeface="Spectral"/>
            </a:endParaRPr>
          </a:p>
          <a:p>
            <a:pPr marL="0" lvl="0" indent="0" algn="just" rtl="0">
              <a:lnSpc>
                <a:spcPct val="100000"/>
              </a:lnSpc>
              <a:spcBef>
                <a:spcPts val="1200"/>
              </a:spcBef>
              <a:spcAft>
                <a:spcPts val="0"/>
              </a:spcAft>
              <a:buNone/>
            </a:pPr>
            <a:r>
              <a:rPr lang="en-GB" sz="6000">
                <a:solidFill>
                  <a:schemeClr val="dk1"/>
                </a:solidFill>
                <a:latin typeface="Spectral"/>
                <a:ea typeface="Spectral"/>
                <a:cs typeface="Spectral"/>
                <a:sym typeface="Spectral"/>
              </a:rPr>
              <a:t>Acts as the central customer dimension used for slicing and dicing sales and order data</a:t>
            </a:r>
            <a:endParaRPr sz="6000">
              <a:solidFill>
                <a:schemeClr val="dk1"/>
              </a:solidFill>
              <a:latin typeface="Spectral"/>
              <a:ea typeface="Spectral"/>
              <a:cs typeface="Spectral"/>
              <a:sym typeface="Spectral"/>
            </a:endParaRPr>
          </a:p>
          <a:p>
            <a:pPr marL="0" lvl="0" indent="0" algn="just" rtl="0">
              <a:lnSpc>
                <a:spcPct val="100000"/>
              </a:lnSpc>
              <a:spcBef>
                <a:spcPts val="0"/>
              </a:spcBef>
              <a:spcAft>
                <a:spcPts val="0"/>
              </a:spcAft>
              <a:buNone/>
            </a:pPr>
            <a:endParaRPr sz="6000">
              <a:solidFill>
                <a:schemeClr val="dk1"/>
              </a:solidFill>
              <a:latin typeface="Spectral"/>
              <a:ea typeface="Spectral"/>
              <a:cs typeface="Spectral"/>
              <a:sym typeface="Spectral"/>
            </a:endParaRPr>
          </a:p>
          <a:p>
            <a:pPr marL="0" lvl="0" indent="0" algn="just" rtl="0">
              <a:lnSpc>
                <a:spcPct val="100000"/>
              </a:lnSpc>
              <a:spcBef>
                <a:spcPts val="0"/>
              </a:spcBef>
              <a:spcAft>
                <a:spcPts val="0"/>
              </a:spcAft>
              <a:buNone/>
            </a:pPr>
            <a:r>
              <a:rPr lang="en-GB" sz="6000">
                <a:solidFill>
                  <a:schemeClr val="dk1"/>
                </a:solidFill>
                <a:latin typeface="Spectral"/>
                <a:ea typeface="Spectral"/>
                <a:cs typeface="Spectral"/>
                <a:sym typeface="Spectral"/>
              </a:rPr>
              <a:t>Enables targeted segmentation and location-based analysis using clean geographic attributes</a:t>
            </a:r>
            <a:endParaRPr sz="6000">
              <a:solidFill>
                <a:schemeClr val="dk1"/>
              </a:solidFill>
              <a:latin typeface="Spectral"/>
              <a:ea typeface="Spectral"/>
              <a:cs typeface="Spectral"/>
              <a:sym typeface="Spectral"/>
            </a:endParaRPr>
          </a:p>
          <a:p>
            <a:pPr marL="0" lvl="0" indent="0" algn="just" rtl="0">
              <a:lnSpc>
                <a:spcPct val="100000"/>
              </a:lnSpc>
              <a:spcBef>
                <a:spcPts val="0"/>
              </a:spcBef>
              <a:spcAft>
                <a:spcPts val="0"/>
              </a:spcAft>
              <a:buNone/>
            </a:pPr>
            <a:endParaRPr sz="6000">
              <a:solidFill>
                <a:schemeClr val="dk1"/>
              </a:solidFill>
              <a:latin typeface="Spectral"/>
              <a:ea typeface="Spectral"/>
              <a:cs typeface="Spectral"/>
              <a:sym typeface="Spectral"/>
            </a:endParaRPr>
          </a:p>
          <a:p>
            <a:pPr marL="0" lvl="0" indent="0" algn="just" rtl="0">
              <a:lnSpc>
                <a:spcPct val="100000"/>
              </a:lnSpc>
              <a:spcBef>
                <a:spcPts val="1200"/>
              </a:spcBef>
              <a:spcAft>
                <a:spcPts val="0"/>
              </a:spcAft>
              <a:buNone/>
            </a:pPr>
            <a:r>
              <a:rPr lang="en-GB" sz="6000" b="1">
                <a:solidFill>
                  <a:schemeClr val="dk1"/>
                </a:solidFill>
                <a:latin typeface="Spectral"/>
                <a:ea typeface="Spectral"/>
                <a:cs typeface="Spectral"/>
                <a:sym typeface="Spectral"/>
              </a:rPr>
              <a:t>Key Components &amp; Transformations</a:t>
            </a:r>
            <a:endParaRPr sz="6000" b="1">
              <a:solidFill>
                <a:schemeClr val="dk1"/>
              </a:solidFill>
              <a:latin typeface="Spectral"/>
              <a:ea typeface="Spectral"/>
              <a:cs typeface="Spectral"/>
              <a:sym typeface="Spectral"/>
            </a:endParaRPr>
          </a:p>
          <a:p>
            <a:pPr marL="0" lvl="0" indent="0" algn="just" rtl="0">
              <a:lnSpc>
                <a:spcPct val="100000"/>
              </a:lnSpc>
              <a:spcBef>
                <a:spcPts val="1200"/>
              </a:spcBef>
              <a:spcAft>
                <a:spcPts val="0"/>
              </a:spcAft>
              <a:buNone/>
            </a:pPr>
            <a:r>
              <a:rPr lang="en-GB" sz="6000" b="1">
                <a:solidFill>
                  <a:schemeClr val="dk1"/>
                </a:solidFill>
                <a:latin typeface="Spectral"/>
                <a:ea typeface="Spectral"/>
                <a:cs typeface="Spectral"/>
                <a:sym typeface="Spectral"/>
              </a:rPr>
              <a:t>Surrogate Key </a:t>
            </a:r>
            <a:r>
              <a:rPr lang="en-GB" sz="6000" i="1">
                <a:solidFill>
                  <a:schemeClr val="dk1"/>
                </a:solidFill>
                <a:latin typeface="Spectral"/>
                <a:ea typeface="Spectral"/>
                <a:cs typeface="Spectral"/>
                <a:sym typeface="Spectral"/>
              </a:rPr>
              <a:t>(customer_key)</a:t>
            </a:r>
            <a:r>
              <a:rPr lang="en-GB" sz="6000">
                <a:solidFill>
                  <a:schemeClr val="dk1"/>
                </a:solidFill>
                <a:latin typeface="Spectral"/>
                <a:ea typeface="Spectral"/>
                <a:cs typeface="Spectral"/>
                <a:sym typeface="Spectral"/>
              </a:rPr>
              <a:t>: sequential identifier to facilitate efficient joins with fact tables without relying on the business keys</a:t>
            </a:r>
            <a:endParaRPr sz="6000">
              <a:solidFill>
                <a:schemeClr val="dk1"/>
              </a:solidFill>
              <a:latin typeface="Spectral"/>
              <a:ea typeface="Spectral"/>
              <a:cs typeface="Spectral"/>
              <a:sym typeface="Spectral"/>
            </a:endParaRPr>
          </a:p>
          <a:p>
            <a:pPr marL="0" lvl="0" indent="0" algn="just" rtl="0">
              <a:lnSpc>
                <a:spcPct val="100000"/>
              </a:lnSpc>
              <a:spcBef>
                <a:spcPts val="1200"/>
              </a:spcBef>
              <a:spcAft>
                <a:spcPts val="0"/>
              </a:spcAft>
              <a:buNone/>
            </a:pPr>
            <a:r>
              <a:rPr lang="en-GB" sz="6000" b="1">
                <a:solidFill>
                  <a:schemeClr val="dk1"/>
                </a:solidFill>
                <a:latin typeface="Spectral"/>
                <a:ea typeface="Spectral"/>
                <a:cs typeface="Spectral"/>
                <a:sym typeface="Spectral"/>
              </a:rPr>
              <a:t>Business Keys:</a:t>
            </a:r>
            <a:endParaRPr sz="6000" b="1">
              <a:solidFill>
                <a:schemeClr val="dk1"/>
              </a:solidFill>
              <a:latin typeface="Spectral"/>
              <a:ea typeface="Spectral"/>
              <a:cs typeface="Spectral"/>
              <a:sym typeface="Spectral"/>
            </a:endParaRPr>
          </a:p>
          <a:p>
            <a:pPr marL="457200" lvl="0" indent="-323850" algn="just" rtl="0">
              <a:lnSpc>
                <a:spcPct val="100000"/>
              </a:lnSpc>
              <a:spcBef>
                <a:spcPts val="1200"/>
              </a:spcBef>
              <a:spcAft>
                <a:spcPts val="0"/>
              </a:spcAft>
              <a:buClr>
                <a:schemeClr val="dk1"/>
              </a:buClr>
              <a:buSzPct val="100000"/>
              <a:buFont typeface="Spectral"/>
              <a:buChar char="●"/>
            </a:pPr>
            <a:r>
              <a:rPr lang="en-GB" sz="6000" i="1">
                <a:solidFill>
                  <a:schemeClr val="dk1"/>
                </a:solidFill>
                <a:latin typeface="Spectral"/>
                <a:ea typeface="Spectral"/>
                <a:cs typeface="Spectral"/>
                <a:sym typeface="Spectral"/>
              </a:rPr>
              <a:t>customer_id</a:t>
            </a:r>
            <a:r>
              <a:rPr lang="en-GB" sz="6000">
                <a:solidFill>
                  <a:schemeClr val="dk1"/>
                </a:solidFill>
                <a:latin typeface="Spectral"/>
                <a:ea typeface="Spectral"/>
                <a:cs typeface="Spectral"/>
                <a:sym typeface="Spectral"/>
              </a:rPr>
              <a:t>: Original customer identifier</a:t>
            </a:r>
            <a:endParaRPr sz="6000">
              <a:solidFill>
                <a:schemeClr val="dk1"/>
              </a:solidFill>
              <a:latin typeface="Spectral"/>
              <a:ea typeface="Spectral"/>
              <a:cs typeface="Spectral"/>
              <a:sym typeface="Spectral"/>
            </a:endParaRPr>
          </a:p>
          <a:p>
            <a:pPr marL="457200" lvl="0" indent="-323850" algn="just" rtl="0">
              <a:lnSpc>
                <a:spcPct val="100000"/>
              </a:lnSpc>
              <a:spcBef>
                <a:spcPts val="0"/>
              </a:spcBef>
              <a:spcAft>
                <a:spcPts val="0"/>
              </a:spcAft>
              <a:buClr>
                <a:schemeClr val="dk1"/>
              </a:buClr>
              <a:buSzPct val="100000"/>
              <a:buFont typeface="Spectral"/>
              <a:buChar char="●"/>
            </a:pPr>
            <a:r>
              <a:rPr lang="en-GB" sz="6000" i="1">
                <a:solidFill>
                  <a:schemeClr val="dk1"/>
                </a:solidFill>
                <a:latin typeface="Spectral"/>
                <a:ea typeface="Spectral"/>
                <a:cs typeface="Spectral"/>
                <a:sym typeface="Spectral"/>
              </a:rPr>
              <a:t>customer_unique_id:</a:t>
            </a:r>
            <a:r>
              <a:rPr lang="en-GB" sz="6000">
                <a:solidFill>
                  <a:schemeClr val="dk1"/>
                </a:solidFill>
                <a:latin typeface="Spectral"/>
                <a:ea typeface="Spectral"/>
                <a:cs typeface="Spectral"/>
                <a:sym typeface="Spectral"/>
              </a:rPr>
              <a:t> Ensures each customer is distinctly recognized</a:t>
            </a:r>
            <a:endParaRPr sz="6000">
              <a:solidFill>
                <a:schemeClr val="dk1"/>
              </a:solidFill>
              <a:latin typeface="Spectral"/>
              <a:ea typeface="Spectral"/>
              <a:cs typeface="Spectral"/>
              <a:sym typeface="Spectral"/>
            </a:endParaRPr>
          </a:p>
        </p:txBody>
      </p:sp>
      <p:sp>
        <p:nvSpPr>
          <p:cNvPr id="753" name="Google Shape;753;p79"/>
          <p:cNvSpPr txBox="1">
            <a:spLocks noGrp="1"/>
          </p:cNvSpPr>
          <p:nvPr>
            <p:ph type="body" idx="1"/>
          </p:nvPr>
        </p:nvSpPr>
        <p:spPr>
          <a:xfrm>
            <a:off x="4572000" y="735600"/>
            <a:ext cx="4143900" cy="36723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b="1">
                <a:solidFill>
                  <a:schemeClr val="dk1"/>
                </a:solidFill>
                <a:latin typeface="Spectral"/>
                <a:ea typeface="Spectral"/>
                <a:cs typeface="Spectral"/>
                <a:sym typeface="Spectral"/>
              </a:rPr>
              <a:t>dim_product.sql</a:t>
            </a:r>
            <a:endParaRPr sz="1400" b="1">
              <a:solidFill>
                <a:schemeClr val="dk1"/>
              </a:solidFill>
              <a:latin typeface="Spectral"/>
              <a:ea typeface="Spectral"/>
              <a:cs typeface="Spectral"/>
              <a:sym typeface="Spectral"/>
            </a:endParaRPr>
          </a:p>
          <a:p>
            <a:pPr marL="0" lvl="0" indent="0" algn="just" rtl="0">
              <a:lnSpc>
                <a:spcPct val="100000"/>
              </a:lnSpc>
              <a:spcBef>
                <a:spcPts val="1200"/>
              </a:spcBef>
              <a:spcAft>
                <a:spcPts val="0"/>
              </a:spcAft>
              <a:buNone/>
            </a:pPr>
            <a:r>
              <a:rPr lang="en-GB" sz="1500">
                <a:solidFill>
                  <a:schemeClr val="dk1"/>
                </a:solidFill>
                <a:latin typeface="Spectral"/>
                <a:ea typeface="Spectral"/>
                <a:cs typeface="Spectral"/>
                <a:sym typeface="Spectral"/>
              </a:rPr>
              <a:t>Acts as the product dimension providing detailed attributes for analysis</a:t>
            </a:r>
            <a:endParaRPr sz="1500">
              <a:solidFill>
                <a:schemeClr val="dk1"/>
              </a:solidFill>
              <a:latin typeface="Spectral"/>
              <a:ea typeface="Spectral"/>
              <a:cs typeface="Spectral"/>
              <a:sym typeface="Spectral"/>
            </a:endParaRPr>
          </a:p>
          <a:p>
            <a:pPr marL="0" lvl="0" indent="0" algn="just" rtl="0">
              <a:lnSpc>
                <a:spcPct val="100000"/>
              </a:lnSpc>
              <a:spcBef>
                <a:spcPts val="0"/>
              </a:spcBef>
              <a:spcAft>
                <a:spcPts val="0"/>
              </a:spcAft>
              <a:buNone/>
            </a:pPr>
            <a:endParaRPr sz="1500">
              <a:solidFill>
                <a:schemeClr val="dk1"/>
              </a:solidFill>
              <a:latin typeface="Spectral"/>
              <a:ea typeface="Spectral"/>
              <a:cs typeface="Spectral"/>
              <a:sym typeface="Spectral"/>
            </a:endParaRPr>
          </a:p>
          <a:p>
            <a:pPr marL="0" lvl="0" indent="0" algn="just" rtl="0">
              <a:lnSpc>
                <a:spcPct val="100000"/>
              </a:lnSpc>
              <a:spcBef>
                <a:spcPts val="0"/>
              </a:spcBef>
              <a:spcAft>
                <a:spcPts val="0"/>
              </a:spcAft>
              <a:buClr>
                <a:schemeClr val="dk1"/>
              </a:buClr>
              <a:buSzPts val="1100"/>
              <a:buFont typeface="Arial"/>
              <a:buNone/>
            </a:pPr>
            <a:r>
              <a:rPr lang="en-GB" sz="1500">
                <a:solidFill>
                  <a:schemeClr val="dk1"/>
                </a:solidFill>
                <a:latin typeface="Spectral"/>
                <a:ea typeface="Spectral"/>
                <a:cs typeface="Spectral"/>
                <a:sym typeface="Spectral"/>
              </a:rPr>
              <a:t>Enables detailed product-level analysis and segmentation</a:t>
            </a:r>
            <a:br>
              <a:rPr lang="en-GB" sz="1500">
                <a:solidFill>
                  <a:schemeClr val="dk1"/>
                </a:solidFill>
                <a:latin typeface="Spectral"/>
                <a:ea typeface="Spectral"/>
                <a:cs typeface="Spectral"/>
                <a:sym typeface="Spectral"/>
              </a:rPr>
            </a:br>
            <a:endParaRPr sz="1500">
              <a:solidFill>
                <a:schemeClr val="dk1"/>
              </a:solidFill>
              <a:latin typeface="Spectral"/>
              <a:ea typeface="Spectral"/>
              <a:cs typeface="Spectral"/>
              <a:sym typeface="Spectral"/>
            </a:endParaRPr>
          </a:p>
          <a:p>
            <a:pPr marL="0" lvl="0" indent="0" algn="just" rtl="0">
              <a:lnSpc>
                <a:spcPct val="100000"/>
              </a:lnSpc>
              <a:spcBef>
                <a:spcPts val="0"/>
              </a:spcBef>
              <a:spcAft>
                <a:spcPts val="0"/>
              </a:spcAft>
              <a:buClr>
                <a:schemeClr val="dk1"/>
              </a:buClr>
              <a:buSzPts val="1100"/>
              <a:buFont typeface="Arial"/>
              <a:buNone/>
            </a:pPr>
            <a:r>
              <a:rPr lang="en-GB" sz="1500">
                <a:solidFill>
                  <a:schemeClr val="dk1"/>
                </a:solidFill>
                <a:latin typeface="Spectral"/>
                <a:ea typeface="Spectral"/>
                <a:cs typeface="Spectral"/>
                <a:sym typeface="Spectral"/>
              </a:rPr>
              <a:t>Supports performance tracking and reporting across different product categories and sizes</a:t>
            </a:r>
            <a:endParaRPr sz="1500">
              <a:solidFill>
                <a:schemeClr val="dk1"/>
              </a:solidFill>
              <a:latin typeface="Spectral"/>
              <a:ea typeface="Spectral"/>
              <a:cs typeface="Spectral"/>
              <a:sym typeface="Spectral"/>
            </a:endParaRPr>
          </a:p>
          <a:p>
            <a:pPr marL="0" lvl="0" indent="0" algn="just" rtl="0">
              <a:lnSpc>
                <a:spcPct val="100000"/>
              </a:lnSpc>
              <a:spcBef>
                <a:spcPts val="0"/>
              </a:spcBef>
              <a:spcAft>
                <a:spcPts val="0"/>
              </a:spcAft>
              <a:buNone/>
            </a:pPr>
            <a:endParaRPr>
              <a:solidFill>
                <a:schemeClr val="dk1"/>
              </a:solidFill>
              <a:latin typeface="Spectral"/>
              <a:ea typeface="Spectral"/>
              <a:cs typeface="Spectral"/>
              <a:sym typeface="Spectral"/>
            </a:endParaRPr>
          </a:p>
          <a:p>
            <a:pPr marL="0" lvl="0" indent="0" algn="l" rtl="0">
              <a:lnSpc>
                <a:spcPct val="100000"/>
              </a:lnSpc>
              <a:spcBef>
                <a:spcPts val="0"/>
              </a:spcBef>
              <a:spcAft>
                <a:spcPts val="0"/>
              </a:spcAft>
              <a:buNone/>
            </a:pPr>
            <a:r>
              <a:rPr lang="en-GB" sz="1500">
                <a:solidFill>
                  <a:schemeClr val="dk1"/>
                </a:solidFill>
                <a:latin typeface="Spectral"/>
                <a:ea typeface="Spectral"/>
                <a:cs typeface="Spectral"/>
                <a:sym typeface="Spectral"/>
              </a:rPr>
              <a:t>Filters out records with NULL </a:t>
            </a:r>
            <a:r>
              <a:rPr lang="en-GB" sz="1500" i="1">
                <a:solidFill>
                  <a:schemeClr val="dk1"/>
                </a:solidFill>
                <a:latin typeface="Spectral"/>
                <a:ea typeface="Spectral"/>
                <a:cs typeface="Spectral"/>
                <a:sym typeface="Spectral"/>
              </a:rPr>
              <a:t>product_category_name</a:t>
            </a:r>
            <a:r>
              <a:rPr lang="en-GB" sz="1500">
                <a:solidFill>
                  <a:schemeClr val="dk1"/>
                </a:solidFill>
                <a:latin typeface="Spectral"/>
                <a:ea typeface="Spectral"/>
                <a:cs typeface="Spectral"/>
                <a:sym typeface="Spectral"/>
              </a:rPr>
              <a:t>, ensuring valid category data</a:t>
            </a:r>
            <a:endParaRPr sz="1500">
              <a:solidFill>
                <a:schemeClr val="dk1"/>
              </a:solidFill>
              <a:latin typeface="Spectral"/>
              <a:ea typeface="Spectral"/>
              <a:cs typeface="Spectral"/>
              <a:sym typeface="Spectr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80"/>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59" name="Google Shape;759;p80"/>
          <p:cNvSpPr txBox="1">
            <a:spLocks noGrp="1"/>
          </p:cNvSpPr>
          <p:nvPr>
            <p:ph type="title"/>
          </p:nvPr>
        </p:nvSpPr>
        <p:spPr>
          <a:xfrm>
            <a:off x="20037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Transformation</a:t>
            </a:r>
            <a:endParaRPr b="1">
              <a:latin typeface="Spectral"/>
              <a:ea typeface="Spectral"/>
              <a:cs typeface="Spectral"/>
              <a:sym typeface="Spectral"/>
            </a:endParaRPr>
          </a:p>
        </p:txBody>
      </p:sp>
      <p:sp>
        <p:nvSpPr>
          <p:cNvPr id="760" name="Google Shape;760;p80"/>
          <p:cNvSpPr txBox="1">
            <a:spLocks noGrp="1"/>
          </p:cNvSpPr>
          <p:nvPr>
            <p:ph type="body" idx="1"/>
          </p:nvPr>
        </p:nvSpPr>
        <p:spPr>
          <a:xfrm>
            <a:off x="268925" y="558375"/>
            <a:ext cx="8303700" cy="419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SzPts val="935"/>
              <a:buNone/>
            </a:pPr>
            <a:r>
              <a:rPr lang="en-GB" sz="1915" b="1">
                <a:solidFill>
                  <a:schemeClr val="dk1"/>
                </a:solidFill>
                <a:latin typeface="Spectral"/>
                <a:ea typeface="Spectral"/>
                <a:cs typeface="Spectral"/>
                <a:sym typeface="Spectral"/>
              </a:rPr>
              <a:t>Dim_date.sql</a:t>
            </a:r>
            <a:endParaRPr sz="1915" b="1">
              <a:solidFill>
                <a:schemeClr val="dk1"/>
              </a:solidFill>
              <a:latin typeface="Spectral"/>
              <a:ea typeface="Spectral"/>
              <a:cs typeface="Spectral"/>
              <a:sym typeface="Spectral"/>
            </a:endParaRPr>
          </a:p>
          <a:p>
            <a:pPr marL="0" lvl="0" indent="0" algn="just" rtl="0">
              <a:lnSpc>
                <a:spcPct val="100000"/>
              </a:lnSpc>
              <a:spcBef>
                <a:spcPts val="1200"/>
              </a:spcBef>
              <a:spcAft>
                <a:spcPts val="0"/>
              </a:spcAft>
              <a:buSzPts val="935"/>
              <a:buNone/>
            </a:pPr>
            <a:r>
              <a:rPr lang="en-GB" sz="1560">
                <a:solidFill>
                  <a:schemeClr val="dk1"/>
                </a:solidFill>
                <a:latin typeface="Spectral"/>
                <a:ea typeface="Spectral"/>
                <a:cs typeface="Spectral"/>
                <a:sym typeface="Spectral"/>
              </a:rPr>
              <a:t>Serves as the time dimension, enabling detailed time-based analysis across fact tables.</a:t>
            </a:r>
            <a:endParaRPr sz="1560">
              <a:solidFill>
                <a:schemeClr val="dk1"/>
              </a:solidFill>
              <a:latin typeface="Spectral"/>
              <a:ea typeface="Spectral"/>
              <a:cs typeface="Spectral"/>
              <a:sym typeface="Spectral"/>
            </a:endParaRPr>
          </a:p>
          <a:p>
            <a:pPr marL="0" lvl="0" indent="0" algn="just" rtl="0">
              <a:lnSpc>
                <a:spcPct val="100000"/>
              </a:lnSpc>
              <a:spcBef>
                <a:spcPts val="1200"/>
              </a:spcBef>
              <a:spcAft>
                <a:spcPts val="0"/>
              </a:spcAft>
              <a:buSzPts val="935"/>
              <a:buNone/>
            </a:pPr>
            <a:r>
              <a:rPr lang="en-GB" sz="1560">
                <a:solidFill>
                  <a:schemeClr val="dk1"/>
                </a:solidFill>
                <a:latin typeface="Spectral"/>
                <a:ea typeface="Spectral"/>
                <a:cs typeface="Spectral"/>
                <a:sym typeface="Spectral"/>
              </a:rPr>
              <a:t>Facilitates trend analysis, seasonality studies, and performance tracking over time.</a:t>
            </a:r>
            <a:endParaRPr sz="1560">
              <a:solidFill>
                <a:schemeClr val="dk1"/>
              </a:solidFill>
              <a:latin typeface="Spectral"/>
              <a:ea typeface="Spectral"/>
              <a:cs typeface="Spectral"/>
              <a:sym typeface="Spectral"/>
            </a:endParaRPr>
          </a:p>
          <a:p>
            <a:pPr marL="0" lvl="0" indent="0" algn="just" rtl="0">
              <a:lnSpc>
                <a:spcPct val="100000"/>
              </a:lnSpc>
              <a:spcBef>
                <a:spcPts val="1200"/>
              </a:spcBef>
              <a:spcAft>
                <a:spcPts val="0"/>
              </a:spcAft>
              <a:buSzPts val="935"/>
              <a:buNone/>
            </a:pPr>
            <a:r>
              <a:rPr lang="en-GB" sz="1560" b="1">
                <a:solidFill>
                  <a:schemeClr val="dk1"/>
                </a:solidFill>
                <a:latin typeface="Spectral"/>
                <a:ea typeface="Spectral"/>
                <a:cs typeface="Spectral"/>
                <a:sym typeface="Spectral"/>
              </a:rPr>
              <a:t>Key Attributes &amp; Transformations</a:t>
            </a:r>
            <a:endParaRPr sz="1560" b="1">
              <a:solidFill>
                <a:schemeClr val="dk1"/>
              </a:solidFill>
              <a:latin typeface="Spectral"/>
              <a:ea typeface="Spectral"/>
              <a:cs typeface="Spectral"/>
              <a:sym typeface="Spectral"/>
            </a:endParaRPr>
          </a:p>
          <a:p>
            <a:pPr marL="457200" lvl="0" indent="-327660" algn="just" rtl="0">
              <a:lnSpc>
                <a:spcPct val="100000"/>
              </a:lnSpc>
              <a:spcBef>
                <a:spcPts val="1200"/>
              </a:spcBef>
              <a:spcAft>
                <a:spcPts val="0"/>
              </a:spcAft>
              <a:buClr>
                <a:schemeClr val="dk1"/>
              </a:buClr>
              <a:buSzPts val="1560"/>
              <a:buChar char="●"/>
            </a:pPr>
            <a:r>
              <a:rPr lang="en-GB" sz="1560" b="1">
                <a:solidFill>
                  <a:schemeClr val="dk1"/>
                </a:solidFill>
                <a:latin typeface="Spectral"/>
                <a:ea typeface="Spectral"/>
                <a:cs typeface="Spectral"/>
                <a:sym typeface="Spectral"/>
              </a:rPr>
              <a:t>Date Key </a:t>
            </a:r>
            <a:r>
              <a:rPr lang="en-GB" sz="1560">
                <a:solidFill>
                  <a:schemeClr val="dk1"/>
                </a:solidFill>
                <a:latin typeface="Spectral"/>
                <a:ea typeface="Spectral"/>
                <a:cs typeface="Spectral"/>
                <a:sym typeface="Spectral"/>
              </a:rPr>
              <a:t>(surrogate key): Derived by converting the date into a </a:t>
            </a:r>
            <a:r>
              <a:rPr lang="en-GB" sz="1560" b="1">
                <a:solidFill>
                  <a:schemeClr val="dk1"/>
                </a:solidFill>
                <a:latin typeface="Spectral"/>
                <a:ea typeface="Spectral"/>
                <a:cs typeface="Spectral"/>
                <a:sym typeface="Spectral"/>
              </a:rPr>
              <a:t>YYYYMMDD</a:t>
            </a:r>
            <a:r>
              <a:rPr lang="en-GB" sz="1560">
                <a:solidFill>
                  <a:schemeClr val="dk1"/>
                </a:solidFill>
                <a:latin typeface="Spectral"/>
                <a:ea typeface="Spectral"/>
                <a:cs typeface="Spectral"/>
                <a:sym typeface="Spectral"/>
              </a:rPr>
              <a:t> integer format.</a:t>
            </a:r>
            <a:endParaRPr sz="1560">
              <a:solidFill>
                <a:schemeClr val="dk1"/>
              </a:solidFill>
              <a:latin typeface="Spectral"/>
              <a:ea typeface="Spectral"/>
              <a:cs typeface="Spectral"/>
              <a:sym typeface="Spectral"/>
            </a:endParaRPr>
          </a:p>
          <a:p>
            <a:pPr marL="457200" lvl="0" indent="-327660" algn="just" rtl="0">
              <a:lnSpc>
                <a:spcPct val="100000"/>
              </a:lnSpc>
              <a:spcBef>
                <a:spcPts val="1000"/>
              </a:spcBef>
              <a:spcAft>
                <a:spcPts val="0"/>
              </a:spcAft>
              <a:buClr>
                <a:schemeClr val="dk1"/>
              </a:buClr>
              <a:buSzPts val="1560"/>
              <a:buChar char="●"/>
            </a:pPr>
            <a:r>
              <a:rPr lang="en-GB" sz="1560" b="1">
                <a:solidFill>
                  <a:schemeClr val="dk1"/>
                </a:solidFill>
                <a:latin typeface="Spectral"/>
                <a:ea typeface="Spectral"/>
                <a:cs typeface="Spectral"/>
                <a:sym typeface="Spectral"/>
              </a:rPr>
              <a:t>Raw Date:</a:t>
            </a:r>
            <a:r>
              <a:rPr lang="en-GB" sz="1560">
                <a:solidFill>
                  <a:schemeClr val="dk1"/>
                </a:solidFill>
                <a:latin typeface="Spectral"/>
                <a:ea typeface="Spectral"/>
                <a:cs typeface="Spectral"/>
                <a:sym typeface="Spectral"/>
              </a:rPr>
              <a:t>The actual date value for each record.</a:t>
            </a:r>
            <a:endParaRPr sz="1560">
              <a:solidFill>
                <a:schemeClr val="dk1"/>
              </a:solidFill>
              <a:latin typeface="Spectral"/>
              <a:ea typeface="Spectral"/>
              <a:cs typeface="Spectral"/>
              <a:sym typeface="Spectral"/>
            </a:endParaRPr>
          </a:p>
          <a:p>
            <a:pPr marL="457200" lvl="0" indent="-327660" algn="just" rtl="0">
              <a:lnSpc>
                <a:spcPct val="100000"/>
              </a:lnSpc>
              <a:spcBef>
                <a:spcPts val="1000"/>
              </a:spcBef>
              <a:spcAft>
                <a:spcPts val="0"/>
              </a:spcAft>
              <a:buClr>
                <a:schemeClr val="dk1"/>
              </a:buClr>
              <a:buSzPts val="1560"/>
              <a:buChar char="●"/>
            </a:pPr>
            <a:r>
              <a:rPr lang="en-GB" sz="1560" b="1">
                <a:solidFill>
                  <a:schemeClr val="dk1"/>
                </a:solidFill>
                <a:latin typeface="Spectral"/>
                <a:ea typeface="Spectral"/>
                <a:cs typeface="Spectral"/>
                <a:sym typeface="Spectral"/>
              </a:rPr>
              <a:t>Day, Month, Year:</a:t>
            </a:r>
            <a:r>
              <a:rPr lang="en-GB" sz="1560">
                <a:solidFill>
                  <a:schemeClr val="dk1"/>
                </a:solidFill>
                <a:latin typeface="Spectral"/>
                <a:ea typeface="Spectral"/>
                <a:cs typeface="Spectral"/>
                <a:sym typeface="Spectral"/>
              </a:rPr>
              <a:t> Extracted using </a:t>
            </a:r>
            <a:r>
              <a:rPr lang="en-GB" sz="1560" b="1">
                <a:solidFill>
                  <a:schemeClr val="dk1"/>
                </a:solidFill>
                <a:latin typeface="Spectral"/>
                <a:ea typeface="Spectral"/>
                <a:cs typeface="Spectral"/>
                <a:sym typeface="Spectral"/>
              </a:rPr>
              <a:t>STRFTIME</a:t>
            </a:r>
            <a:r>
              <a:rPr lang="en-GB" sz="1560">
                <a:solidFill>
                  <a:schemeClr val="dk1"/>
                </a:solidFill>
                <a:latin typeface="Spectral"/>
                <a:ea typeface="Spectral"/>
                <a:cs typeface="Spectral"/>
                <a:sym typeface="Spectral"/>
              </a:rPr>
              <a:t> to break down the date into its constituent parts.</a:t>
            </a:r>
            <a:endParaRPr sz="1560">
              <a:solidFill>
                <a:schemeClr val="dk1"/>
              </a:solidFill>
              <a:latin typeface="Spectral"/>
              <a:ea typeface="Spectral"/>
              <a:cs typeface="Spectral"/>
              <a:sym typeface="Spectral"/>
            </a:endParaRPr>
          </a:p>
          <a:p>
            <a:pPr marL="457200" lvl="0" indent="-327660" algn="just" rtl="0">
              <a:lnSpc>
                <a:spcPct val="100000"/>
              </a:lnSpc>
              <a:spcBef>
                <a:spcPts val="1000"/>
              </a:spcBef>
              <a:spcAft>
                <a:spcPts val="0"/>
              </a:spcAft>
              <a:buClr>
                <a:schemeClr val="dk1"/>
              </a:buClr>
              <a:buSzPts val="1560"/>
              <a:buChar char="●"/>
            </a:pPr>
            <a:r>
              <a:rPr lang="en-GB" sz="1560" b="1">
                <a:solidFill>
                  <a:schemeClr val="dk1"/>
                </a:solidFill>
                <a:latin typeface="Spectral"/>
                <a:ea typeface="Spectral"/>
                <a:cs typeface="Spectral"/>
                <a:sym typeface="Spectral"/>
              </a:rPr>
              <a:t>Day of Week:</a:t>
            </a:r>
            <a:r>
              <a:rPr lang="en-GB" sz="1560">
                <a:solidFill>
                  <a:schemeClr val="dk1"/>
                </a:solidFill>
                <a:latin typeface="Spectral"/>
                <a:ea typeface="Spectral"/>
                <a:cs typeface="Spectral"/>
                <a:sym typeface="Spectral"/>
              </a:rPr>
              <a:t> Calculated to represent the day as a number (0 = Sunday, 6 = Saturday).</a:t>
            </a:r>
            <a:endParaRPr sz="1560">
              <a:solidFill>
                <a:schemeClr val="dk1"/>
              </a:solidFill>
              <a:latin typeface="Spectral"/>
              <a:ea typeface="Spectral"/>
              <a:cs typeface="Spectral"/>
              <a:sym typeface="Spectral"/>
            </a:endParaRPr>
          </a:p>
          <a:p>
            <a:pPr marL="457200" lvl="0" indent="-314960" algn="just" rtl="0">
              <a:lnSpc>
                <a:spcPct val="100000"/>
              </a:lnSpc>
              <a:spcBef>
                <a:spcPts val="1000"/>
              </a:spcBef>
              <a:spcAft>
                <a:spcPts val="0"/>
              </a:spcAft>
              <a:buClr>
                <a:schemeClr val="dk1"/>
              </a:buClr>
              <a:buSzPts val="1360"/>
              <a:buChar char="●"/>
            </a:pPr>
            <a:r>
              <a:rPr lang="en-GB" sz="1560" b="1">
                <a:solidFill>
                  <a:schemeClr val="dk1"/>
                </a:solidFill>
                <a:latin typeface="Spectral"/>
                <a:ea typeface="Spectral"/>
                <a:cs typeface="Spectral"/>
                <a:sym typeface="Spectral"/>
              </a:rPr>
              <a:t>Weekend Flag:</a:t>
            </a:r>
            <a:r>
              <a:rPr lang="en-GB" sz="1560">
                <a:solidFill>
                  <a:schemeClr val="dk1"/>
                </a:solidFill>
                <a:latin typeface="Spectral"/>
                <a:ea typeface="Spectral"/>
                <a:cs typeface="Spectral"/>
                <a:sym typeface="Spectral"/>
              </a:rPr>
              <a:t> Uses a CASE statement to mark dates as 'Y' if they </a:t>
            </a:r>
            <a:r>
              <a:rPr lang="en-GB" sz="1760">
                <a:solidFill>
                  <a:schemeClr val="dk1"/>
                </a:solidFill>
                <a:latin typeface="Spectral"/>
                <a:ea typeface="Spectral"/>
                <a:cs typeface="Spectral"/>
                <a:sym typeface="Spectral"/>
              </a:rPr>
              <a:t>fall </a:t>
            </a:r>
            <a:r>
              <a:rPr lang="en-GB" sz="1560">
                <a:solidFill>
                  <a:schemeClr val="dk1"/>
                </a:solidFill>
                <a:latin typeface="Spectral"/>
                <a:ea typeface="Spectral"/>
                <a:cs typeface="Spectral"/>
                <a:sym typeface="Spectral"/>
              </a:rPr>
              <a:t>on a weekend, otherwise 'N'.</a:t>
            </a:r>
            <a:endParaRPr sz="1560">
              <a:solidFill>
                <a:schemeClr val="dk1"/>
              </a:solidFill>
              <a:latin typeface="Spectral"/>
              <a:ea typeface="Spectral"/>
              <a:cs typeface="Spectral"/>
              <a:sym typeface="Spectral"/>
            </a:endParaRPr>
          </a:p>
          <a:p>
            <a:pPr marL="0" lvl="0" indent="0" algn="just" rtl="0">
              <a:lnSpc>
                <a:spcPct val="100000"/>
              </a:lnSpc>
              <a:spcBef>
                <a:spcPts val="1000"/>
              </a:spcBef>
              <a:spcAft>
                <a:spcPts val="1200"/>
              </a:spcAft>
              <a:buSzPts val="935"/>
              <a:buNone/>
            </a:pPr>
            <a:endParaRPr sz="1566">
              <a:solidFill>
                <a:schemeClr val="dk1"/>
              </a:solidFill>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81"/>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66" name="Google Shape;766;p81"/>
          <p:cNvSpPr txBox="1">
            <a:spLocks noGrp="1"/>
          </p:cNvSpPr>
          <p:nvPr>
            <p:ph type="title"/>
          </p:nvPr>
        </p:nvSpPr>
        <p:spPr>
          <a:xfrm>
            <a:off x="311700" y="-57750"/>
            <a:ext cx="4364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b="1">
                <a:latin typeface="Spectral"/>
                <a:ea typeface="Spectral"/>
                <a:cs typeface="Spectral"/>
                <a:sym typeface="Spectral"/>
              </a:rPr>
              <a:t>Data Transformation</a:t>
            </a:r>
            <a:endParaRPr b="1">
              <a:latin typeface="Spectral"/>
              <a:ea typeface="Spectral"/>
              <a:cs typeface="Spectral"/>
              <a:sym typeface="Spectral"/>
            </a:endParaRPr>
          </a:p>
          <a:p>
            <a:pPr marL="0" lvl="0" indent="0" algn="l" rtl="0">
              <a:spcBef>
                <a:spcPts val="0"/>
              </a:spcBef>
              <a:spcAft>
                <a:spcPts val="0"/>
              </a:spcAft>
              <a:buNone/>
            </a:pPr>
            <a:endParaRPr/>
          </a:p>
        </p:txBody>
      </p:sp>
      <p:sp>
        <p:nvSpPr>
          <p:cNvPr id="767" name="Google Shape;767;p81"/>
          <p:cNvSpPr txBox="1"/>
          <p:nvPr/>
        </p:nvSpPr>
        <p:spPr>
          <a:xfrm>
            <a:off x="311700" y="720850"/>
            <a:ext cx="1546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Spectral"/>
                <a:ea typeface="Spectral"/>
                <a:cs typeface="Spectral"/>
                <a:sym typeface="Spectral"/>
              </a:rPr>
              <a:t>Output:</a:t>
            </a:r>
            <a:endParaRPr sz="1800">
              <a:solidFill>
                <a:schemeClr val="dk1"/>
              </a:solidFill>
              <a:latin typeface="Spectral"/>
              <a:ea typeface="Spectral"/>
              <a:cs typeface="Spectral"/>
              <a:sym typeface="Spectral"/>
            </a:endParaRPr>
          </a:p>
        </p:txBody>
      </p:sp>
      <p:pic>
        <p:nvPicPr>
          <p:cNvPr id="768" name="Google Shape;768;p81" title="Screenshot 2025-03-27 220009.png"/>
          <p:cNvPicPr preferRelativeResize="0"/>
          <p:nvPr/>
        </p:nvPicPr>
        <p:blipFill>
          <a:blip r:embed="rId3">
            <a:alphaModFix/>
          </a:blip>
          <a:stretch>
            <a:fillRect/>
          </a:stretch>
        </p:blipFill>
        <p:spPr>
          <a:xfrm>
            <a:off x="5075300" y="923450"/>
            <a:ext cx="3870775" cy="3669700"/>
          </a:xfrm>
          <a:prstGeom prst="rect">
            <a:avLst/>
          </a:prstGeom>
          <a:noFill/>
          <a:ln>
            <a:noFill/>
          </a:ln>
        </p:spPr>
      </p:pic>
      <p:pic>
        <p:nvPicPr>
          <p:cNvPr id="769" name="Google Shape;769;p81" title="Screenshot 2025-03-28 000208.png"/>
          <p:cNvPicPr preferRelativeResize="0"/>
          <p:nvPr/>
        </p:nvPicPr>
        <p:blipFill>
          <a:blip r:embed="rId4">
            <a:alphaModFix/>
          </a:blip>
          <a:stretch>
            <a:fillRect/>
          </a:stretch>
        </p:blipFill>
        <p:spPr>
          <a:xfrm>
            <a:off x="622075" y="1335975"/>
            <a:ext cx="4727601" cy="3257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Guide</a:t>
            </a:r>
            <a:endParaRPr b="1">
              <a:latin typeface="Spectral"/>
              <a:ea typeface="Spectral"/>
              <a:cs typeface="Spectral"/>
              <a:sym typeface="Spectral"/>
            </a:endParaRPr>
          </a:p>
        </p:txBody>
      </p:sp>
      <p:sp>
        <p:nvSpPr>
          <p:cNvPr id="628" name="Google Shape;628;p64"/>
          <p:cNvSpPr txBox="1">
            <a:spLocks noGrp="1"/>
          </p:cNvSpPr>
          <p:nvPr>
            <p:ph type="body" idx="1"/>
          </p:nvPr>
        </p:nvSpPr>
        <p:spPr>
          <a:xfrm>
            <a:off x="311700" y="1152475"/>
            <a:ext cx="8660100" cy="3846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GB" dirty="0">
                <a:solidFill>
                  <a:schemeClr val="dk1"/>
                </a:solidFill>
              </a:rPr>
              <a:t>git clone https://github.com/kite3412/Group2</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GB" dirty="0" err="1">
                <a:solidFill>
                  <a:schemeClr val="dk1"/>
                </a:solidFill>
              </a:rPr>
              <a:t>conda</a:t>
            </a:r>
            <a:r>
              <a:rPr lang="en-GB" dirty="0">
                <a:solidFill>
                  <a:schemeClr val="dk1"/>
                </a:solidFill>
              </a:rPr>
              <a:t> env create -f </a:t>
            </a:r>
            <a:r>
              <a:rPr lang="en-GB" dirty="0" err="1">
                <a:solidFill>
                  <a:schemeClr val="dk1"/>
                </a:solidFill>
              </a:rPr>
              <a:t>environment.yml</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GB" dirty="0" err="1">
                <a:solidFill>
                  <a:schemeClr val="dk1"/>
                </a:solidFill>
              </a:rPr>
              <a:t>conda</a:t>
            </a:r>
            <a:r>
              <a:rPr lang="en-GB" dirty="0">
                <a:solidFill>
                  <a:schemeClr val="dk1"/>
                </a:solidFill>
              </a:rPr>
              <a:t> activate group2</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GB" dirty="0">
                <a:solidFill>
                  <a:schemeClr val="dk1"/>
                </a:solidFill>
              </a:rPr>
              <a:t>pip install -r requirement.txt</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GB" dirty="0">
                <a:solidFill>
                  <a:schemeClr val="dk1"/>
                </a:solidFill>
              </a:rPr>
              <a:t>python data_ingestion.py</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GB" dirty="0">
                <a:solidFill>
                  <a:schemeClr val="dk1"/>
                </a:solidFill>
              </a:rPr>
              <a:t>cd </a:t>
            </a:r>
            <a:r>
              <a:rPr lang="en-GB" dirty="0" err="1">
                <a:solidFill>
                  <a:schemeClr val="dk1"/>
                </a:solidFill>
              </a:rPr>
              <a:t>olist_project</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GB" dirty="0" err="1">
                <a:solidFill>
                  <a:schemeClr val="dk1"/>
                </a:solidFill>
              </a:rPr>
              <a:t>dbt</a:t>
            </a:r>
            <a:r>
              <a:rPr lang="en-GB" dirty="0">
                <a:solidFill>
                  <a:schemeClr val="dk1"/>
                </a:solidFill>
              </a:rPr>
              <a:t> deps</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GB" dirty="0" err="1">
                <a:solidFill>
                  <a:schemeClr val="dk1"/>
                </a:solidFill>
              </a:rPr>
              <a:t>dbt</a:t>
            </a:r>
            <a:r>
              <a:rPr lang="en-GB" dirty="0">
                <a:solidFill>
                  <a:schemeClr val="dk1"/>
                </a:solidFill>
              </a:rPr>
              <a:t> run</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GB" dirty="0" err="1">
                <a:solidFill>
                  <a:schemeClr val="dk1"/>
                </a:solidFill>
              </a:rPr>
              <a:t>dbt</a:t>
            </a:r>
            <a:r>
              <a:rPr lang="en-GB" dirty="0">
                <a:solidFill>
                  <a:schemeClr val="dk1"/>
                </a:solidFill>
              </a:rPr>
              <a:t> test</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GB" dirty="0" err="1">
                <a:solidFill>
                  <a:schemeClr val="dk1"/>
                </a:solidFill>
              </a:rPr>
              <a:t>olist_data_analysis.ipynb</a:t>
            </a:r>
            <a:r>
              <a:rPr lang="en-GB" dirty="0">
                <a:solidFill>
                  <a:schemeClr val="dk1"/>
                </a:solidFill>
              </a:rPr>
              <a:t> (kernel</a:t>
            </a:r>
            <a:r>
              <a:rPr lang="en-GB">
                <a:solidFill>
                  <a:schemeClr val="dk1"/>
                </a:solidFill>
              </a:rPr>
              <a:t>: group2)</a:t>
            </a:r>
            <a:endParaRPr dirty="0">
              <a:solidFill>
                <a:schemeClr val="dk1"/>
              </a:solidFill>
            </a:endParaRPr>
          </a:p>
          <a:p>
            <a:pPr marL="0" lvl="0" indent="0" algn="l" rtl="0">
              <a:spcBef>
                <a:spcPts val="1200"/>
              </a:spcBef>
              <a:spcAft>
                <a:spcPts val="1200"/>
              </a:spcAft>
              <a:buNone/>
            </a:pPr>
            <a:endParaRPr dirty="0">
              <a:latin typeface="Spectral"/>
              <a:ea typeface="Spectral"/>
              <a:cs typeface="Spectral"/>
              <a:sym typeface="Spectral"/>
            </a:endParaRPr>
          </a:p>
        </p:txBody>
      </p:sp>
      <p:sp>
        <p:nvSpPr>
          <p:cNvPr id="629" name="Google Shape;629;p64"/>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2"/>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GB">
                <a:solidFill>
                  <a:schemeClr val="dk1"/>
                </a:solidFill>
                <a:latin typeface="Spectral"/>
                <a:ea typeface="Spectral"/>
                <a:cs typeface="Spectral"/>
                <a:sym typeface="Spectral"/>
              </a:rPr>
              <a:t>For data validation, </a:t>
            </a:r>
            <a:r>
              <a:rPr lang="en-GB" b="1">
                <a:solidFill>
                  <a:schemeClr val="dk1"/>
                </a:solidFill>
                <a:latin typeface="Spectral"/>
                <a:ea typeface="Spectral"/>
                <a:cs typeface="Spectral"/>
                <a:sym typeface="Spectral"/>
              </a:rPr>
              <a:t>dbt_utils</a:t>
            </a:r>
            <a:r>
              <a:rPr lang="en-GB">
                <a:solidFill>
                  <a:schemeClr val="dk1"/>
                </a:solidFill>
                <a:latin typeface="Spectral"/>
                <a:ea typeface="Spectral"/>
                <a:cs typeface="Spectral"/>
                <a:sym typeface="Spectral"/>
              </a:rPr>
              <a:t> and </a:t>
            </a:r>
            <a:r>
              <a:rPr lang="en-GB" b="1">
                <a:solidFill>
                  <a:schemeClr val="dk1"/>
                </a:solidFill>
                <a:latin typeface="Spectral"/>
                <a:ea typeface="Spectral"/>
                <a:cs typeface="Spectral"/>
                <a:sym typeface="Spectral"/>
              </a:rPr>
              <a:t>dbt_expectations</a:t>
            </a:r>
            <a:r>
              <a:rPr lang="en-GB">
                <a:solidFill>
                  <a:schemeClr val="dk1"/>
                </a:solidFill>
                <a:latin typeface="Spectral"/>
                <a:ea typeface="Spectral"/>
                <a:cs typeface="Spectral"/>
                <a:sym typeface="Spectral"/>
              </a:rPr>
              <a:t> are used because both packages are </a:t>
            </a:r>
            <a:r>
              <a:rPr lang="en-GB" i="1">
                <a:solidFill>
                  <a:schemeClr val="dk1"/>
                </a:solidFill>
                <a:latin typeface="Spectral"/>
                <a:ea typeface="Spectral"/>
                <a:cs typeface="Spectral"/>
                <a:sym typeface="Spectral"/>
              </a:rPr>
              <a:t>integrated</a:t>
            </a:r>
            <a:r>
              <a:rPr lang="en-GB">
                <a:solidFill>
                  <a:schemeClr val="dk1"/>
                </a:solidFill>
                <a:latin typeface="Spectral"/>
                <a:ea typeface="Spectral"/>
                <a:cs typeface="Spectral"/>
                <a:sym typeface="Spectral"/>
              </a:rPr>
              <a:t> with dbt so we do not need to install external libraries such as Great Expectations. With the two packages, data validation is made </a:t>
            </a:r>
            <a:r>
              <a:rPr lang="en-GB" b="1">
                <a:solidFill>
                  <a:schemeClr val="dk1"/>
                </a:solidFill>
                <a:latin typeface="Spectral"/>
                <a:ea typeface="Spectral"/>
                <a:cs typeface="Spectral"/>
                <a:sym typeface="Spectral"/>
              </a:rPr>
              <a:t>simple</a:t>
            </a:r>
            <a:r>
              <a:rPr lang="en-GB">
                <a:solidFill>
                  <a:schemeClr val="dk1"/>
                </a:solidFill>
                <a:latin typeface="Spectral"/>
                <a:ea typeface="Spectral"/>
                <a:cs typeface="Spectral"/>
                <a:sym typeface="Spectral"/>
              </a:rPr>
              <a:t> as we do not need to write SQL codes to carry out data validation. Moreover, the two packages offer a comprehensive list of data tests.</a:t>
            </a:r>
            <a:endParaRPr>
              <a:solidFill>
                <a:schemeClr val="dk1"/>
              </a:solidFill>
              <a:latin typeface="Spectral"/>
              <a:ea typeface="Spectral"/>
              <a:cs typeface="Spectral"/>
              <a:sym typeface="Spectral"/>
            </a:endParaRPr>
          </a:p>
        </p:txBody>
      </p:sp>
      <p:pic>
        <p:nvPicPr>
          <p:cNvPr id="775" name="Google Shape;775;p82" title="Screenshot 2025-03-27 220314.png"/>
          <p:cNvPicPr preferRelativeResize="0"/>
          <p:nvPr/>
        </p:nvPicPr>
        <p:blipFill>
          <a:blip r:embed="rId3">
            <a:alphaModFix/>
          </a:blip>
          <a:stretch>
            <a:fillRect/>
          </a:stretch>
        </p:blipFill>
        <p:spPr>
          <a:xfrm>
            <a:off x="705550" y="3440174"/>
            <a:ext cx="3072581" cy="572700"/>
          </a:xfrm>
          <a:prstGeom prst="rect">
            <a:avLst/>
          </a:prstGeom>
          <a:noFill/>
          <a:ln>
            <a:noFill/>
          </a:ln>
        </p:spPr>
      </p:pic>
      <p:pic>
        <p:nvPicPr>
          <p:cNvPr id="776" name="Google Shape;776;p82" title="Screenshot 2025-03-27 220300.png"/>
          <p:cNvPicPr preferRelativeResize="0"/>
          <p:nvPr/>
        </p:nvPicPr>
        <p:blipFill>
          <a:blip r:embed="rId4">
            <a:alphaModFix/>
          </a:blip>
          <a:stretch>
            <a:fillRect/>
          </a:stretch>
        </p:blipFill>
        <p:spPr>
          <a:xfrm>
            <a:off x="5014625" y="3211573"/>
            <a:ext cx="2704325" cy="915175"/>
          </a:xfrm>
          <a:prstGeom prst="rect">
            <a:avLst/>
          </a:prstGeom>
          <a:noFill/>
          <a:ln>
            <a:noFill/>
          </a:ln>
        </p:spPr>
      </p:pic>
      <p:sp>
        <p:nvSpPr>
          <p:cNvPr id="777" name="Google Shape;777;p82"/>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78" name="Google Shape;778;p82"/>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83"/>
          <p:cNvSpPr txBox="1">
            <a:spLocks noGrp="1"/>
          </p:cNvSpPr>
          <p:nvPr>
            <p:ph type="body" idx="1"/>
          </p:nvPr>
        </p:nvSpPr>
        <p:spPr>
          <a:xfrm>
            <a:off x="311688" y="703413"/>
            <a:ext cx="7963800" cy="209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Spectral"/>
                <a:ea typeface="Spectral"/>
                <a:cs typeface="Spectral"/>
                <a:sym typeface="Spectral"/>
              </a:rPr>
              <a:t>Generic Test</a:t>
            </a:r>
            <a:endParaRPr b="1">
              <a:solidFill>
                <a:schemeClr val="dk1"/>
              </a:solidFill>
              <a:latin typeface="Spectral"/>
              <a:ea typeface="Spectral"/>
              <a:cs typeface="Spectral"/>
              <a:sym typeface="Spectral"/>
            </a:endParaRPr>
          </a:p>
          <a:p>
            <a:pPr marL="0" lvl="0" indent="0" algn="l" rtl="0">
              <a:spcBef>
                <a:spcPts val="1200"/>
              </a:spcBef>
              <a:spcAft>
                <a:spcPts val="1200"/>
              </a:spcAft>
              <a:buNone/>
            </a:pPr>
            <a:r>
              <a:rPr lang="en-GB">
                <a:solidFill>
                  <a:schemeClr val="dk1"/>
                </a:solidFill>
                <a:latin typeface="Spectral"/>
                <a:ea typeface="Spectral"/>
                <a:cs typeface="Spectral"/>
                <a:sym typeface="Spectral"/>
              </a:rPr>
              <a:t>A generic test is carried out on all the columns used for data visualisation to ensure there is no null value.</a:t>
            </a:r>
            <a:endParaRPr>
              <a:solidFill>
                <a:schemeClr val="dk1"/>
              </a:solidFill>
              <a:latin typeface="Spectral"/>
              <a:ea typeface="Spectral"/>
              <a:cs typeface="Spectral"/>
              <a:sym typeface="Spectral"/>
            </a:endParaRPr>
          </a:p>
        </p:txBody>
      </p:sp>
      <p:pic>
        <p:nvPicPr>
          <p:cNvPr id="784" name="Google Shape;784;p83"/>
          <p:cNvPicPr preferRelativeResize="0"/>
          <p:nvPr/>
        </p:nvPicPr>
        <p:blipFill>
          <a:blip r:embed="rId3">
            <a:alphaModFix/>
          </a:blip>
          <a:stretch>
            <a:fillRect/>
          </a:stretch>
        </p:blipFill>
        <p:spPr>
          <a:xfrm>
            <a:off x="1768952" y="2571750"/>
            <a:ext cx="4939650" cy="1512400"/>
          </a:xfrm>
          <a:prstGeom prst="rect">
            <a:avLst/>
          </a:prstGeom>
          <a:noFill/>
          <a:ln>
            <a:noFill/>
          </a:ln>
        </p:spPr>
      </p:pic>
      <p:sp>
        <p:nvSpPr>
          <p:cNvPr id="785" name="Google Shape;785;p83"/>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86" name="Google Shape;786;p83"/>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4"/>
          <p:cNvSpPr txBox="1">
            <a:spLocks noGrp="1"/>
          </p:cNvSpPr>
          <p:nvPr>
            <p:ph type="body" idx="1"/>
          </p:nvPr>
        </p:nvSpPr>
        <p:spPr>
          <a:xfrm>
            <a:off x="311700" y="957725"/>
            <a:ext cx="8520600" cy="40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Spectral"/>
                <a:ea typeface="Spectral"/>
                <a:cs typeface="Spectral"/>
                <a:sym typeface="Spectral"/>
              </a:rPr>
              <a:t>Test 1</a:t>
            </a:r>
            <a:endParaRPr b="1">
              <a:solidFill>
                <a:schemeClr val="dk1"/>
              </a:solidFill>
              <a:latin typeface="Spectral"/>
              <a:ea typeface="Spectral"/>
              <a:cs typeface="Spectral"/>
              <a:sym typeface="Spectral"/>
            </a:endParaRPr>
          </a:p>
          <a:p>
            <a:pPr marL="0" lvl="0" indent="0" algn="just" rtl="0">
              <a:spcBef>
                <a:spcPts val="1200"/>
              </a:spcBef>
              <a:spcAft>
                <a:spcPts val="1200"/>
              </a:spcAft>
              <a:buNone/>
            </a:pPr>
            <a:r>
              <a:rPr lang="en-GB">
                <a:solidFill>
                  <a:schemeClr val="dk1"/>
                </a:solidFill>
                <a:latin typeface="Spectral"/>
                <a:ea typeface="Spectral"/>
                <a:cs typeface="Spectral"/>
                <a:sym typeface="Spectral"/>
              </a:rPr>
              <a:t>Carry out tests on the order purchase timestamp and total sale amount columns of the sales fact table as data from both columns is used to plot the monthly sales trend of the top 10 product category. For the order purchase timestamp column, the test ensures all the data is of the type timestamp. For the total sale amount columns, the test ensures all the data is more than zero.</a:t>
            </a:r>
            <a:endParaRPr>
              <a:solidFill>
                <a:schemeClr val="dk1"/>
              </a:solidFill>
              <a:latin typeface="Spectral"/>
              <a:ea typeface="Spectral"/>
              <a:cs typeface="Spectral"/>
              <a:sym typeface="Spectral"/>
            </a:endParaRPr>
          </a:p>
        </p:txBody>
      </p:sp>
      <p:sp>
        <p:nvSpPr>
          <p:cNvPr id="792" name="Google Shape;792;p84"/>
          <p:cNvSpPr/>
          <p:nvPr/>
        </p:nvSpPr>
        <p:spPr>
          <a:xfrm>
            <a:off x="-61850" y="-6450"/>
            <a:ext cx="92304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93" name="Google Shape;793;p84"/>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5"/>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799" name="Google Shape;799;p85"/>
          <p:cNvSpPr txBox="1">
            <a:spLocks noGrp="1"/>
          </p:cNvSpPr>
          <p:nvPr>
            <p:ph type="title"/>
          </p:nvPr>
        </p:nvSpPr>
        <p:spPr>
          <a:xfrm>
            <a:off x="311738" y="0"/>
            <a:ext cx="3510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00" name="Google Shape;800;p85"/>
          <p:cNvSpPr txBox="1">
            <a:spLocks noGrp="1"/>
          </p:cNvSpPr>
          <p:nvPr>
            <p:ph type="body" idx="1"/>
          </p:nvPr>
        </p:nvSpPr>
        <p:spPr>
          <a:xfrm>
            <a:off x="1018450" y="496075"/>
            <a:ext cx="1237200" cy="4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Spectral"/>
                <a:ea typeface="Spectral"/>
                <a:cs typeface="Spectral"/>
                <a:sym typeface="Spectral"/>
              </a:rPr>
              <a:t>Test 1</a:t>
            </a:r>
            <a:endParaRPr b="1">
              <a:solidFill>
                <a:schemeClr val="dk1"/>
              </a:solidFill>
              <a:latin typeface="Spectral"/>
              <a:ea typeface="Spectral"/>
              <a:cs typeface="Spectral"/>
              <a:sym typeface="Spectral"/>
            </a:endParaRPr>
          </a:p>
          <a:p>
            <a:pPr marL="0" lvl="0" indent="0" algn="l" rtl="0">
              <a:spcBef>
                <a:spcPts val="1200"/>
              </a:spcBef>
              <a:spcAft>
                <a:spcPts val="1200"/>
              </a:spcAft>
              <a:buNone/>
            </a:pPr>
            <a:endParaRPr>
              <a:solidFill>
                <a:schemeClr val="dk1"/>
              </a:solidFill>
            </a:endParaRPr>
          </a:p>
        </p:txBody>
      </p:sp>
      <p:pic>
        <p:nvPicPr>
          <p:cNvPr id="801" name="Google Shape;801;p85" title="Screenshot 2025-03-27 220556.png"/>
          <p:cNvPicPr preferRelativeResize="0"/>
          <p:nvPr/>
        </p:nvPicPr>
        <p:blipFill>
          <a:blip r:embed="rId3">
            <a:alphaModFix/>
          </a:blip>
          <a:stretch>
            <a:fillRect/>
          </a:stretch>
        </p:blipFill>
        <p:spPr>
          <a:xfrm>
            <a:off x="749475" y="1207350"/>
            <a:ext cx="2182250" cy="3344850"/>
          </a:xfrm>
          <a:prstGeom prst="rect">
            <a:avLst/>
          </a:prstGeom>
          <a:noFill/>
          <a:ln>
            <a:noFill/>
          </a:ln>
        </p:spPr>
      </p:pic>
      <p:pic>
        <p:nvPicPr>
          <p:cNvPr id="802" name="Google Shape;802;p85" title="Screenshot 2025-03-27 220914.png"/>
          <p:cNvPicPr preferRelativeResize="0"/>
          <p:nvPr/>
        </p:nvPicPr>
        <p:blipFill>
          <a:blip r:embed="rId4">
            <a:alphaModFix/>
          </a:blip>
          <a:stretch>
            <a:fillRect/>
          </a:stretch>
        </p:blipFill>
        <p:spPr>
          <a:xfrm>
            <a:off x="3821749" y="1283700"/>
            <a:ext cx="4244801" cy="32174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6"/>
          <p:cNvSpPr/>
          <p:nvPr/>
        </p:nvSpPr>
        <p:spPr>
          <a:xfrm>
            <a:off x="24600" y="-826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08" name="Google Shape;808;p86"/>
          <p:cNvSpPr txBox="1">
            <a:spLocks noGrp="1"/>
          </p:cNvSpPr>
          <p:nvPr>
            <p:ph type="title"/>
          </p:nvPr>
        </p:nvSpPr>
        <p:spPr>
          <a:xfrm>
            <a:off x="311700" y="-88375"/>
            <a:ext cx="2817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09" name="Google Shape;809;p86"/>
          <p:cNvSpPr txBox="1">
            <a:spLocks noGrp="1"/>
          </p:cNvSpPr>
          <p:nvPr>
            <p:ph type="body" idx="1"/>
          </p:nvPr>
        </p:nvSpPr>
        <p:spPr>
          <a:xfrm>
            <a:off x="311700" y="735775"/>
            <a:ext cx="8520600" cy="4007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b="1">
                <a:solidFill>
                  <a:schemeClr val="dk1"/>
                </a:solidFill>
                <a:latin typeface="Spectral"/>
                <a:ea typeface="Spectral"/>
                <a:cs typeface="Spectral"/>
                <a:sym typeface="Spectral"/>
              </a:rPr>
              <a:t>Test 2</a:t>
            </a:r>
            <a:endParaRPr b="1">
              <a:solidFill>
                <a:schemeClr val="dk1"/>
              </a:solidFill>
              <a:latin typeface="Spectral"/>
              <a:ea typeface="Spectral"/>
              <a:cs typeface="Spectral"/>
              <a:sym typeface="Spectral"/>
            </a:endParaRPr>
          </a:p>
          <a:p>
            <a:pPr marL="0" lvl="0" indent="0" algn="l" rtl="0">
              <a:spcBef>
                <a:spcPts val="1200"/>
              </a:spcBef>
              <a:spcAft>
                <a:spcPts val="1200"/>
              </a:spcAft>
              <a:buNone/>
            </a:pPr>
            <a:r>
              <a:rPr lang="en-GB">
                <a:solidFill>
                  <a:schemeClr val="dk1"/>
                </a:solidFill>
                <a:latin typeface="Spectral"/>
                <a:ea typeface="Spectral"/>
                <a:cs typeface="Spectral"/>
                <a:sym typeface="Spectral"/>
              </a:rPr>
              <a:t>Carry out tests on the freight value column of the sales fact table as data from the column is used to plot the average freight cost by customer state. For the freight value column, the test ensures all the data is equal to or more than zero.</a:t>
            </a:r>
            <a:endParaRPr>
              <a:solidFill>
                <a:schemeClr val="dk1"/>
              </a:solidFill>
              <a:latin typeface="Spectral"/>
              <a:ea typeface="Spectral"/>
              <a:cs typeface="Spectral"/>
              <a:sym typeface="Spectr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15" name="Google Shape;815;p87"/>
          <p:cNvSpPr txBox="1">
            <a:spLocks noGrp="1"/>
          </p:cNvSpPr>
          <p:nvPr>
            <p:ph type="title"/>
          </p:nvPr>
        </p:nvSpPr>
        <p:spPr>
          <a:xfrm>
            <a:off x="175650" y="-76200"/>
            <a:ext cx="2595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16" name="Google Shape;816;p87"/>
          <p:cNvSpPr txBox="1"/>
          <p:nvPr/>
        </p:nvSpPr>
        <p:spPr>
          <a:xfrm>
            <a:off x="1115775" y="418025"/>
            <a:ext cx="1225800" cy="3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1"/>
                </a:solidFill>
                <a:latin typeface="Spectral"/>
                <a:ea typeface="Spectral"/>
                <a:cs typeface="Spectral"/>
                <a:sym typeface="Spectral"/>
              </a:rPr>
              <a:t>Test 2</a:t>
            </a:r>
            <a:endParaRPr sz="1800" b="1">
              <a:solidFill>
                <a:schemeClr val="dk1"/>
              </a:solidFill>
              <a:latin typeface="Spectral"/>
              <a:ea typeface="Spectral"/>
              <a:cs typeface="Spectral"/>
              <a:sym typeface="Spectral"/>
            </a:endParaRPr>
          </a:p>
        </p:txBody>
      </p:sp>
      <p:pic>
        <p:nvPicPr>
          <p:cNvPr id="817" name="Google Shape;817;p87" title="Screenshot 2025-03-27 230159.png"/>
          <p:cNvPicPr preferRelativeResize="0"/>
          <p:nvPr/>
        </p:nvPicPr>
        <p:blipFill>
          <a:blip r:embed="rId3">
            <a:alphaModFix/>
          </a:blip>
          <a:stretch>
            <a:fillRect/>
          </a:stretch>
        </p:blipFill>
        <p:spPr>
          <a:xfrm>
            <a:off x="3910875" y="1753300"/>
            <a:ext cx="3548325" cy="1796925"/>
          </a:xfrm>
          <a:prstGeom prst="rect">
            <a:avLst/>
          </a:prstGeom>
          <a:noFill/>
          <a:ln>
            <a:noFill/>
          </a:ln>
        </p:spPr>
      </p:pic>
      <p:pic>
        <p:nvPicPr>
          <p:cNvPr id="818" name="Google Shape;818;p87" title="Screenshot 2025-03-27 230310.png"/>
          <p:cNvPicPr preferRelativeResize="0"/>
          <p:nvPr/>
        </p:nvPicPr>
        <p:blipFill>
          <a:blip r:embed="rId4">
            <a:alphaModFix/>
          </a:blip>
          <a:stretch>
            <a:fillRect/>
          </a:stretch>
        </p:blipFill>
        <p:spPr>
          <a:xfrm>
            <a:off x="1220650" y="1172075"/>
            <a:ext cx="2119275" cy="3281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8"/>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24" name="Google Shape;824;p88"/>
          <p:cNvSpPr txBox="1">
            <a:spLocks noGrp="1"/>
          </p:cNvSpPr>
          <p:nvPr>
            <p:ph type="title"/>
          </p:nvPr>
        </p:nvSpPr>
        <p:spPr>
          <a:xfrm>
            <a:off x="311700" y="-57750"/>
            <a:ext cx="3374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25" name="Google Shape;825;p88"/>
          <p:cNvSpPr txBox="1">
            <a:spLocks noGrp="1"/>
          </p:cNvSpPr>
          <p:nvPr>
            <p:ph type="body" idx="1"/>
          </p:nvPr>
        </p:nvSpPr>
        <p:spPr>
          <a:xfrm>
            <a:off x="175550" y="931850"/>
            <a:ext cx="8520600" cy="21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Spectral"/>
                <a:ea typeface="Spectral"/>
                <a:cs typeface="Spectral"/>
                <a:sym typeface="Spectral"/>
              </a:rPr>
              <a:t>Test 3</a:t>
            </a:r>
            <a:endParaRPr b="1">
              <a:solidFill>
                <a:schemeClr val="dk1"/>
              </a:solidFill>
              <a:latin typeface="Spectral"/>
              <a:ea typeface="Spectral"/>
              <a:cs typeface="Spectral"/>
              <a:sym typeface="Spectral"/>
            </a:endParaRPr>
          </a:p>
          <a:p>
            <a:pPr marL="0" lvl="0" indent="0" algn="l" rtl="0">
              <a:spcBef>
                <a:spcPts val="1200"/>
              </a:spcBef>
              <a:spcAft>
                <a:spcPts val="1200"/>
              </a:spcAft>
              <a:buNone/>
            </a:pPr>
            <a:r>
              <a:rPr lang="en-GB">
                <a:solidFill>
                  <a:schemeClr val="dk1"/>
                </a:solidFill>
                <a:latin typeface="Spectral"/>
                <a:ea typeface="Spectral"/>
                <a:cs typeface="Spectral"/>
                <a:sym typeface="Spectral"/>
              </a:rPr>
              <a:t>Carry out tests on the review score column of the reviews fact table as data from the column is used to plot the distribution of review scores by top 10 product category. For the review score column, the test ensures all the data is within 1 to 5 inclusive.</a:t>
            </a:r>
            <a:endParaRPr>
              <a:solidFill>
                <a:schemeClr val="dk1"/>
              </a:solidFill>
              <a:latin typeface="Spectral"/>
              <a:ea typeface="Spectral"/>
              <a:cs typeface="Spectral"/>
              <a:sym typeface="Spectr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89"/>
          <p:cNvSpPr/>
          <p:nvPr/>
        </p:nvSpPr>
        <p:spPr>
          <a:xfrm>
            <a:off x="704100" y="1700300"/>
            <a:ext cx="2547600" cy="2196300"/>
          </a:xfrm>
          <a:prstGeom prst="rect">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89"/>
          <p:cNvSpPr/>
          <p:nvPr/>
        </p:nvSpPr>
        <p:spPr>
          <a:xfrm>
            <a:off x="-61850" y="-6450"/>
            <a:ext cx="92304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32" name="Google Shape;832;p89"/>
          <p:cNvSpPr txBox="1">
            <a:spLocks noGrp="1"/>
          </p:cNvSpPr>
          <p:nvPr>
            <p:ph type="title"/>
          </p:nvPr>
        </p:nvSpPr>
        <p:spPr>
          <a:xfrm>
            <a:off x="265725" y="0"/>
            <a:ext cx="3164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33" name="Google Shape;833;p89"/>
          <p:cNvSpPr txBox="1"/>
          <p:nvPr/>
        </p:nvSpPr>
        <p:spPr>
          <a:xfrm>
            <a:off x="967325" y="733200"/>
            <a:ext cx="1225800" cy="3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1"/>
                </a:solidFill>
                <a:latin typeface="Spectral"/>
                <a:ea typeface="Spectral"/>
                <a:cs typeface="Spectral"/>
                <a:sym typeface="Spectral"/>
              </a:rPr>
              <a:t>Test 3</a:t>
            </a:r>
            <a:endParaRPr sz="1800" b="1">
              <a:solidFill>
                <a:schemeClr val="dk1"/>
              </a:solidFill>
              <a:latin typeface="Spectral"/>
              <a:ea typeface="Spectral"/>
              <a:cs typeface="Spectral"/>
              <a:sym typeface="Spectral"/>
            </a:endParaRPr>
          </a:p>
        </p:txBody>
      </p:sp>
      <p:pic>
        <p:nvPicPr>
          <p:cNvPr id="834" name="Google Shape;834;p89" title="Screenshot 2025-03-27 230916.png"/>
          <p:cNvPicPr preferRelativeResize="0"/>
          <p:nvPr/>
        </p:nvPicPr>
        <p:blipFill>
          <a:blip r:embed="rId3">
            <a:alphaModFix/>
          </a:blip>
          <a:stretch>
            <a:fillRect/>
          </a:stretch>
        </p:blipFill>
        <p:spPr>
          <a:xfrm>
            <a:off x="704200" y="1673525"/>
            <a:ext cx="2547725" cy="2196300"/>
          </a:xfrm>
          <a:prstGeom prst="rect">
            <a:avLst/>
          </a:prstGeom>
          <a:noFill/>
          <a:ln>
            <a:noFill/>
          </a:ln>
        </p:spPr>
      </p:pic>
      <p:pic>
        <p:nvPicPr>
          <p:cNvPr id="835" name="Google Shape;835;p89" title="Screenshot 2025-03-27 231010.png"/>
          <p:cNvPicPr preferRelativeResize="0"/>
          <p:nvPr/>
        </p:nvPicPr>
        <p:blipFill>
          <a:blip r:embed="rId4">
            <a:alphaModFix/>
          </a:blip>
          <a:stretch>
            <a:fillRect/>
          </a:stretch>
        </p:blipFill>
        <p:spPr>
          <a:xfrm>
            <a:off x="4366675" y="1645225"/>
            <a:ext cx="3164400" cy="22528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0"/>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41" name="Google Shape;841;p90"/>
          <p:cNvSpPr txBox="1">
            <a:spLocks noGrp="1"/>
          </p:cNvSpPr>
          <p:nvPr>
            <p:ph type="title"/>
          </p:nvPr>
        </p:nvSpPr>
        <p:spPr>
          <a:xfrm>
            <a:off x="200375" y="0"/>
            <a:ext cx="270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42" name="Google Shape;842;p90"/>
          <p:cNvSpPr txBox="1">
            <a:spLocks noGrp="1"/>
          </p:cNvSpPr>
          <p:nvPr>
            <p:ph type="body" idx="1"/>
          </p:nvPr>
        </p:nvSpPr>
        <p:spPr>
          <a:xfrm>
            <a:off x="556650" y="722700"/>
            <a:ext cx="8015700" cy="40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Spectral"/>
                <a:ea typeface="Spectral"/>
                <a:cs typeface="Spectral"/>
                <a:sym typeface="Spectral"/>
              </a:rPr>
              <a:t>Test 4</a:t>
            </a:r>
            <a:endParaRPr b="1">
              <a:solidFill>
                <a:schemeClr val="dk1"/>
              </a:solidFill>
              <a:latin typeface="Spectral"/>
              <a:ea typeface="Spectral"/>
              <a:cs typeface="Spectral"/>
              <a:sym typeface="Spectral"/>
            </a:endParaRPr>
          </a:p>
          <a:p>
            <a:pPr marL="0" lvl="0" indent="0" algn="just" rtl="0">
              <a:spcBef>
                <a:spcPts val="1200"/>
              </a:spcBef>
              <a:spcAft>
                <a:spcPts val="1200"/>
              </a:spcAft>
              <a:buNone/>
            </a:pPr>
            <a:r>
              <a:rPr lang="en-GB">
                <a:solidFill>
                  <a:schemeClr val="dk1"/>
                </a:solidFill>
                <a:latin typeface="Spectral"/>
                <a:ea typeface="Spectral"/>
                <a:cs typeface="Spectral"/>
                <a:sym typeface="Spectral"/>
              </a:rPr>
              <a:t>Carry out tests on the payment type column of the sales fact table as data from the column is used to plot the average order by payment type. For the payment type column, the test ensures all the data is one of the four payment type which are boleto, credit card, debit card and voucher.</a:t>
            </a:r>
            <a:endParaRPr>
              <a:solidFill>
                <a:schemeClr val="dk1"/>
              </a:solidFill>
              <a:latin typeface="Spectral"/>
              <a:ea typeface="Spectral"/>
              <a:cs typeface="Spectral"/>
              <a:sym typeface="Spectr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1"/>
          <p:cNvSpPr/>
          <p:nvPr/>
        </p:nvSpPr>
        <p:spPr>
          <a:xfrm>
            <a:off x="728650" y="1048350"/>
            <a:ext cx="2025000" cy="3157200"/>
          </a:xfrm>
          <a:prstGeom prst="rect">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8" name="Google Shape;848;p91"/>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49" name="Google Shape;849;p91"/>
          <p:cNvSpPr txBox="1">
            <a:spLocks noGrp="1"/>
          </p:cNvSpPr>
          <p:nvPr>
            <p:ph type="title"/>
          </p:nvPr>
        </p:nvSpPr>
        <p:spPr>
          <a:xfrm>
            <a:off x="311700" y="0"/>
            <a:ext cx="3325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50" name="Google Shape;850;p91"/>
          <p:cNvSpPr txBox="1"/>
          <p:nvPr/>
        </p:nvSpPr>
        <p:spPr>
          <a:xfrm>
            <a:off x="1128125" y="572700"/>
            <a:ext cx="1225800" cy="3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1"/>
                </a:solidFill>
                <a:latin typeface="Spectral"/>
                <a:ea typeface="Spectral"/>
                <a:cs typeface="Spectral"/>
                <a:sym typeface="Spectral"/>
              </a:rPr>
              <a:t>Test 4</a:t>
            </a:r>
            <a:endParaRPr sz="1800" b="1">
              <a:solidFill>
                <a:schemeClr val="dk1"/>
              </a:solidFill>
              <a:latin typeface="Spectral"/>
              <a:ea typeface="Spectral"/>
              <a:cs typeface="Spectral"/>
              <a:sym typeface="Spectral"/>
            </a:endParaRPr>
          </a:p>
        </p:txBody>
      </p:sp>
      <p:pic>
        <p:nvPicPr>
          <p:cNvPr id="851" name="Google Shape;851;p91" title="Screenshot 2025-03-27 231314.png"/>
          <p:cNvPicPr preferRelativeResize="0"/>
          <p:nvPr/>
        </p:nvPicPr>
        <p:blipFill>
          <a:blip r:embed="rId3">
            <a:alphaModFix/>
          </a:blip>
          <a:stretch>
            <a:fillRect/>
          </a:stretch>
        </p:blipFill>
        <p:spPr>
          <a:xfrm>
            <a:off x="728575" y="1048350"/>
            <a:ext cx="2024900" cy="3067800"/>
          </a:xfrm>
          <a:prstGeom prst="rect">
            <a:avLst/>
          </a:prstGeom>
          <a:noFill/>
          <a:ln>
            <a:noFill/>
          </a:ln>
        </p:spPr>
      </p:pic>
      <p:pic>
        <p:nvPicPr>
          <p:cNvPr id="852" name="Google Shape;852;p91" title="Screenshot 2025-03-27 231251.png"/>
          <p:cNvPicPr preferRelativeResize="0"/>
          <p:nvPr/>
        </p:nvPicPr>
        <p:blipFill>
          <a:blip r:embed="rId4">
            <a:alphaModFix/>
          </a:blip>
          <a:stretch>
            <a:fillRect/>
          </a:stretch>
        </p:blipFill>
        <p:spPr>
          <a:xfrm>
            <a:off x="3083800" y="1942100"/>
            <a:ext cx="5167076" cy="118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5"/>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635" name="Google Shape;635;p65"/>
          <p:cNvSpPr txBox="1">
            <a:spLocks noGrp="1"/>
          </p:cNvSpPr>
          <p:nvPr>
            <p:ph type="title"/>
          </p:nvPr>
        </p:nvSpPr>
        <p:spPr>
          <a:xfrm>
            <a:off x="0" y="55425"/>
            <a:ext cx="7538100" cy="46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b="1">
                <a:latin typeface="Spectral"/>
                <a:ea typeface="Spectral"/>
                <a:cs typeface="Spectral"/>
                <a:sym typeface="Spectral"/>
              </a:rPr>
              <a:t>Table of Contents</a:t>
            </a:r>
            <a:endParaRPr sz="2400" b="1">
              <a:latin typeface="Spectral"/>
              <a:ea typeface="Spectral"/>
              <a:cs typeface="Spectral"/>
              <a:sym typeface="Spectral"/>
            </a:endParaRPr>
          </a:p>
        </p:txBody>
      </p:sp>
      <p:sp>
        <p:nvSpPr>
          <p:cNvPr id="636" name="Google Shape;636;p65"/>
          <p:cNvSpPr txBox="1">
            <a:spLocks noGrp="1"/>
          </p:cNvSpPr>
          <p:nvPr>
            <p:ph type="title" idx="2"/>
          </p:nvPr>
        </p:nvSpPr>
        <p:spPr>
          <a:xfrm>
            <a:off x="479400" y="772625"/>
            <a:ext cx="4092600" cy="38280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891"/>
              <a:buNone/>
            </a:pPr>
            <a:r>
              <a:rPr lang="en-GB" sz="2076" i="1">
                <a:latin typeface="Spectral ExtraLight"/>
                <a:ea typeface="Spectral ExtraLight"/>
                <a:cs typeface="Spectral ExtraLight"/>
                <a:sym typeface="Spectral ExtraLight"/>
              </a:rPr>
              <a:t>1</a:t>
            </a:r>
            <a:r>
              <a:rPr lang="en-GB" sz="2076">
                <a:latin typeface="Spectral ExtraLight"/>
                <a:ea typeface="Spectral ExtraLight"/>
                <a:cs typeface="Spectral ExtraLight"/>
                <a:sym typeface="Spectral ExtraLight"/>
              </a:rPr>
              <a:t> </a:t>
            </a:r>
            <a:r>
              <a:rPr lang="en-GB" sz="2076" b="1">
                <a:latin typeface="Spectral"/>
                <a:ea typeface="Spectral"/>
                <a:cs typeface="Spectral"/>
                <a:sym typeface="Spectral"/>
              </a:rPr>
              <a:t>I</a:t>
            </a:r>
            <a:r>
              <a:rPr lang="en-GB" sz="1776" b="1">
                <a:latin typeface="Spectral"/>
                <a:ea typeface="Spectral"/>
                <a:cs typeface="Spectral"/>
                <a:sym typeface="Spectral"/>
              </a:rPr>
              <a:t>ntroduction</a:t>
            </a:r>
            <a:endParaRPr sz="1776" b="1">
              <a:latin typeface="Spectral"/>
              <a:ea typeface="Spectral"/>
              <a:cs typeface="Spectral"/>
              <a:sym typeface="Spectral"/>
            </a:endParaRPr>
          </a:p>
          <a:p>
            <a:pPr marL="360000" lvl="0" indent="-202777" algn="l" rtl="0">
              <a:spcBef>
                <a:spcPts val="0"/>
              </a:spcBef>
              <a:spcAft>
                <a:spcPts val="0"/>
              </a:spcAft>
              <a:buSzPts val="1776"/>
              <a:buFont typeface="Spectral"/>
              <a:buChar char="-"/>
            </a:pPr>
            <a:r>
              <a:rPr lang="en-GB" sz="1776">
                <a:latin typeface="Spectral"/>
                <a:ea typeface="Spectral"/>
                <a:cs typeface="Spectral"/>
                <a:sym typeface="Spectral"/>
              </a:rPr>
              <a:t>Overview</a:t>
            </a:r>
            <a:endParaRPr sz="1776">
              <a:latin typeface="Spectral ExtraLight"/>
              <a:ea typeface="Spectral ExtraLight"/>
              <a:cs typeface="Spectral ExtraLight"/>
              <a:sym typeface="Spectral ExtraLight"/>
            </a:endParaRPr>
          </a:p>
          <a:p>
            <a:pPr marL="0" lvl="0" indent="0" algn="l" rtl="0">
              <a:spcBef>
                <a:spcPts val="0"/>
              </a:spcBef>
              <a:spcAft>
                <a:spcPts val="0"/>
              </a:spcAft>
              <a:buNone/>
            </a:pPr>
            <a:r>
              <a:rPr lang="en-GB" sz="1776" i="1">
                <a:latin typeface="Spectral ExtraLight"/>
                <a:ea typeface="Spectral ExtraLight"/>
                <a:cs typeface="Spectral ExtraLight"/>
                <a:sym typeface="Spectral ExtraLight"/>
              </a:rPr>
              <a:t>2</a:t>
            </a:r>
            <a:r>
              <a:rPr lang="en-GB" sz="1776">
                <a:latin typeface="Spectral ExtraLight"/>
                <a:ea typeface="Spectral ExtraLight"/>
                <a:cs typeface="Spectral ExtraLight"/>
                <a:sym typeface="Spectral ExtraLight"/>
              </a:rPr>
              <a:t> </a:t>
            </a:r>
            <a:r>
              <a:rPr lang="en-GB" sz="1776" b="1">
                <a:latin typeface="Spectral"/>
                <a:ea typeface="Spectral"/>
                <a:cs typeface="Spectral"/>
                <a:sym typeface="Spectral"/>
              </a:rPr>
              <a:t>Technology Stack</a:t>
            </a:r>
            <a:endParaRPr sz="1776" b="1">
              <a:latin typeface="Spectral"/>
              <a:ea typeface="Spectral"/>
              <a:cs typeface="Spectral"/>
              <a:sym typeface="Spectral"/>
            </a:endParaRPr>
          </a:p>
          <a:p>
            <a:pPr marL="0" lvl="0" indent="0" algn="l" rtl="0">
              <a:spcBef>
                <a:spcPts val="0"/>
              </a:spcBef>
              <a:spcAft>
                <a:spcPts val="0"/>
              </a:spcAft>
              <a:buSzPts val="891"/>
              <a:buNone/>
            </a:pPr>
            <a:r>
              <a:rPr lang="en-GB" sz="1776">
                <a:latin typeface="Spectral"/>
                <a:ea typeface="Spectral"/>
                <a:cs typeface="Spectral"/>
                <a:sym typeface="Spectral"/>
              </a:rPr>
              <a:t>   - Why DuckDB</a:t>
            </a:r>
            <a:endParaRPr sz="1776">
              <a:latin typeface="Spectral"/>
              <a:ea typeface="Spectral"/>
              <a:cs typeface="Spectral"/>
              <a:sym typeface="Spectral"/>
            </a:endParaRPr>
          </a:p>
          <a:p>
            <a:pPr marL="0" lvl="0" indent="0" algn="l" rtl="0">
              <a:spcBef>
                <a:spcPts val="0"/>
              </a:spcBef>
              <a:spcAft>
                <a:spcPts val="0"/>
              </a:spcAft>
              <a:buSzPts val="891"/>
              <a:buNone/>
            </a:pPr>
            <a:r>
              <a:rPr lang="en-GB" sz="1776">
                <a:latin typeface="Spectral"/>
                <a:ea typeface="Spectral"/>
                <a:cs typeface="Spectral"/>
                <a:sym typeface="Spectral"/>
              </a:rPr>
              <a:t>   - Why DBT</a:t>
            </a:r>
            <a:endParaRPr sz="1776">
              <a:latin typeface="Spectral"/>
              <a:ea typeface="Spectral"/>
              <a:cs typeface="Spectral"/>
              <a:sym typeface="Spectral"/>
            </a:endParaRPr>
          </a:p>
          <a:p>
            <a:pPr marL="0" lvl="0" indent="0" algn="l" rtl="0">
              <a:spcBef>
                <a:spcPts val="0"/>
              </a:spcBef>
              <a:spcAft>
                <a:spcPts val="0"/>
              </a:spcAft>
              <a:buSzPts val="891"/>
              <a:buNone/>
            </a:pPr>
            <a:r>
              <a:rPr lang="en-GB" sz="1776">
                <a:latin typeface="Spectral"/>
                <a:ea typeface="Spectral"/>
                <a:cs typeface="Spectral"/>
                <a:sym typeface="Spectral"/>
              </a:rPr>
              <a:t>   - Why Python</a:t>
            </a:r>
            <a:endParaRPr sz="1776">
              <a:latin typeface="Spectral"/>
              <a:ea typeface="Spectral"/>
              <a:cs typeface="Spectral"/>
              <a:sym typeface="Spectral"/>
            </a:endParaRPr>
          </a:p>
          <a:p>
            <a:pPr marL="0" lvl="0" indent="0" algn="l" rtl="0">
              <a:spcBef>
                <a:spcPts val="0"/>
              </a:spcBef>
              <a:spcAft>
                <a:spcPts val="0"/>
              </a:spcAft>
              <a:buSzPts val="891"/>
              <a:buNone/>
            </a:pPr>
            <a:r>
              <a:rPr lang="en-GB" sz="1776" i="1">
                <a:latin typeface="Spectral ExtraLight"/>
                <a:ea typeface="Spectral ExtraLight"/>
                <a:cs typeface="Spectral ExtraLight"/>
                <a:sym typeface="Spectral ExtraLight"/>
              </a:rPr>
              <a:t>3</a:t>
            </a:r>
            <a:r>
              <a:rPr lang="en-GB" sz="1776">
                <a:latin typeface="Spectral ExtraLight"/>
                <a:ea typeface="Spectral ExtraLight"/>
                <a:cs typeface="Spectral ExtraLight"/>
                <a:sym typeface="Spectral ExtraLight"/>
              </a:rPr>
              <a:t> </a:t>
            </a:r>
            <a:r>
              <a:rPr lang="en-GB" sz="1776" b="1">
                <a:latin typeface="Spectral"/>
                <a:ea typeface="Spectral"/>
                <a:cs typeface="Spectral"/>
                <a:sym typeface="Spectral"/>
              </a:rPr>
              <a:t>Data Engineering Pipeline (ELT)</a:t>
            </a:r>
            <a:endParaRPr sz="1776" b="1">
              <a:latin typeface="Spectral"/>
              <a:ea typeface="Spectral"/>
              <a:cs typeface="Spectral"/>
              <a:sym typeface="Spectral"/>
            </a:endParaRPr>
          </a:p>
          <a:p>
            <a:pPr marL="0" lvl="0" indent="0" algn="l" rtl="0">
              <a:spcBef>
                <a:spcPts val="0"/>
              </a:spcBef>
              <a:spcAft>
                <a:spcPts val="0"/>
              </a:spcAft>
              <a:buNone/>
            </a:pPr>
            <a:r>
              <a:rPr lang="en-GB" sz="1776">
                <a:latin typeface="Spectral"/>
                <a:ea typeface="Spectral"/>
                <a:cs typeface="Spectral"/>
                <a:sym typeface="Spectral"/>
              </a:rPr>
              <a:t>   - Dataset: Brazilian e-commerce</a:t>
            </a:r>
            <a:endParaRPr sz="1776">
              <a:latin typeface="Spectral"/>
              <a:ea typeface="Spectral"/>
              <a:cs typeface="Spectral"/>
              <a:sym typeface="Spectral"/>
            </a:endParaRPr>
          </a:p>
          <a:p>
            <a:pPr marL="0" lvl="0" indent="0" algn="l" rtl="0">
              <a:spcBef>
                <a:spcPts val="0"/>
              </a:spcBef>
              <a:spcAft>
                <a:spcPts val="0"/>
              </a:spcAft>
              <a:buNone/>
            </a:pPr>
            <a:r>
              <a:rPr lang="en-GB" sz="1776">
                <a:latin typeface="Spectral"/>
                <a:ea typeface="Spectral"/>
                <a:cs typeface="Spectral"/>
                <a:sym typeface="Spectral"/>
              </a:rPr>
              <a:t>   - Extract : Data Ingestion</a:t>
            </a:r>
            <a:endParaRPr sz="1776">
              <a:latin typeface="Spectral"/>
              <a:ea typeface="Spectral"/>
              <a:cs typeface="Spectral"/>
              <a:sym typeface="Spectral"/>
            </a:endParaRPr>
          </a:p>
          <a:p>
            <a:pPr marL="0" lvl="0" indent="0" algn="l" rtl="0">
              <a:spcBef>
                <a:spcPts val="0"/>
              </a:spcBef>
              <a:spcAft>
                <a:spcPts val="0"/>
              </a:spcAft>
              <a:buNone/>
            </a:pPr>
            <a:r>
              <a:rPr lang="en-GB" sz="1776">
                <a:latin typeface="Spectral"/>
                <a:ea typeface="Spectral"/>
                <a:cs typeface="Spectral"/>
                <a:sym typeface="Spectral"/>
              </a:rPr>
              <a:t>   - Load : Storing in DuckDB</a:t>
            </a:r>
            <a:endParaRPr sz="1776">
              <a:latin typeface="Spectral"/>
              <a:ea typeface="Spectral"/>
              <a:cs typeface="Spectral"/>
              <a:sym typeface="Spectral"/>
            </a:endParaRPr>
          </a:p>
          <a:p>
            <a:pPr marL="0" lvl="0" indent="0" algn="l" rtl="0">
              <a:spcBef>
                <a:spcPts val="0"/>
              </a:spcBef>
              <a:spcAft>
                <a:spcPts val="0"/>
              </a:spcAft>
              <a:buNone/>
            </a:pPr>
            <a:r>
              <a:rPr lang="en-GB" sz="1776">
                <a:latin typeface="Spectral"/>
                <a:ea typeface="Spectral"/>
                <a:cs typeface="Spectral"/>
                <a:sym typeface="Spectral"/>
              </a:rPr>
              <a:t>   - Transform : Expectations</a:t>
            </a:r>
            <a:endParaRPr sz="1776">
              <a:latin typeface="Spectral"/>
              <a:ea typeface="Spectral"/>
              <a:cs typeface="Spectral"/>
              <a:sym typeface="Spectral"/>
            </a:endParaRPr>
          </a:p>
          <a:p>
            <a:pPr marL="0" lvl="0" indent="0" algn="l" rtl="0">
              <a:spcBef>
                <a:spcPts val="0"/>
              </a:spcBef>
              <a:spcAft>
                <a:spcPts val="0"/>
              </a:spcAft>
              <a:buSzPts val="891"/>
              <a:buNone/>
            </a:pPr>
            <a:endParaRPr sz="1776">
              <a:latin typeface="Spectral"/>
              <a:ea typeface="Spectral"/>
              <a:cs typeface="Spectral"/>
              <a:sym typeface="Spectral"/>
            </a:endParaRPr>
          </a:p>
          <a:p>
            <a:pPr marL="0" lvl="0" indent="0" algn="l" rtl="0">
              <a:spcBef>
                <a:spcPts val="0"/>
              </a:spcBef>
              <a:spcAft>
                <a:spcPts val="0"/>
              </a:spcAft>
              <a:buSzPts val="891"/>
              <a:buNone/>
            </a:pPr>
            <a:endParaRPr sz="1776">
              <a:latin typeface="Spectral ExtraLight"/>
              <a:ea typeface="Spectral ExtraLight"/>
              <a:cs typeface="Spectral ExtraLight"/>
              <a:sym typeface="Spectral ExtraLight"/>
            </a:endParaRPr>
          </a:p>
          <a:p>
            <a:pPr marL="0" lvl="0" indent="0" algn="l" rtl="0">
              <a:spcBef>
                <a:spcPts val="0"/>
              </a:spcBef>
              <a:spcAft>
                <a:spcPts val="0"/>
              </a:spcAft>
              <a:buSzPts val="891"/>
              <a:buNone/>
            </a:pPr>
            <a:endParaRPr sz="2076">
              <a:latin typeface="Spectral ExtraLight"/>
              <a:ea typeface="Spectral ExtraLight"/>
              <a:cs typeface="Spectral ExtraLight"/>
              <a:sym typeface="Spectral ExtraLight"/>
            </a:endParaRPr>
          </a:p>
        </p:txBody>
      </p:sp>
      <p:sp>
        <p:nvSpPr>
          <p:cNvPr id="637" name="Google Shape;637;p65"/>
          <p:cNvSpPr txBox="1">
            <a:spLocks noGrp="1"/>
          </p:cNvSpPr>
          <p:nvPr>
            <p:ph type="title" idx="2"/>
          </p:nvPr>
        </p:nvSpPr>
        <p:spPr>
          <a:xfrm>
            <a:off x="4753075" y="772625"/>
            <a:ext cx="4092600" cy="38280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891"/>
              <a:buNone/>
            </a:pPr>
            <a:r>
              <a:rPr lang="en-GB" sz="1776" i="1">
                <a:latin typeface="Spectral ExtraLight"/>
                <a:ea typeface="Spectral ExtraLight"/>
                <a:cs typeface="Spectral ExtraLight"/>
                <a:sym typeface="Spectral ExtraLight"/>
              </a:rPr>
              <a:t>4</a:t>
            </a:r>
            <a:r>
              <a:rPr lang="en-GB" sz="1776">
                <a:latin typeface="Spectral ExtraLight"/>
                <a:ea typeface="Spectral ExtraLight"/>
                <a:cs typeface="Spectral ExtraLight"/>
                <a:sym typeface="Spectral ExtraLight"/>
              </a:rPr>
              <a:t>   </a:t>
            </a:r>
            <a:r>
              <a:rPr lang="en-GB" sz="1776" b="1">
                <a:latin typeface="Spectral"/>
                <a:ea typeface="Spectral"/>
                <a:cs typeface="Spectral"/>
                <a:sym typeface="Spectral"/>
              </a:rPr>
              <a:t>Data Ingestion</a:t>
            </a:r>
            <a:r>
              <a:rPr lang="en-GB" sz="1776">
                <a:latin typeface="Spectral"/>
                <a:ea typeface="Spectral"/>
                <a:cs typeface="Spectral"/>
                <a:sym typeface="Spectral"/>
              </a:rPr>
              <a:t> </a:t>
            </a:r>
            <a:endParaRPr sz="2076" i="1">
              <a:latin typeface="Spectral ExtraLight"/>
              <a:ea typeface="Spectral ExtraLight"/>
              <a:cs typeface="Spectral ExtraLight"/>
              <a:sym typeface="Spectral ExtraLight"/>
            </a:endParaRPr>
          </a:p>
          <a:p>
            <a:pPr marL="0" lvl="0" indent="0" algn="l" rtl="0">
              <a:spcBef>
                <a:spcPts val="0"/>
              </a:spcBef>
              <a:spcAft>
                <a:spcPts val="0"/>
              </a:spcAft>
              <a:buSzPts val="891"/>
              <a:buNone/>
            </a:pPr>
            <a:r>
              <a:rPr lang="en-GB" sz="2076" i="1">
                <a:latin typeface="Spectral ExtraLight"/>
                <a:ea typeface="Spectral ExtraLight"/>
                <a:cs typeface="Spectral ExtraLight"/>
                <a:sym typeface="Spectral ExtraLight"/>
              </a:rPr>
              <a:t>5</a:t>
            </a:r>
            <a:r>
              <a:rPr lang="en-GB" sz="2076">
                <a:latin typeface="Spectral ExtraLight"/>
                <a:ea typeface="Spectral ExtraLight"/>
                <a:cs typeface="Spectral ExtraLight"/>
                <a:sym typeface="Spectral ExtraLight"/>
              </a:rPr>
              <a:t>  </a:t>
            </a:r>
            <a:r>
              <a:rPr lang="en-GB" sz="1776" b="1">
                <a:latin typeface="Spectral"/>
                <a:ea typeface="Spectral"/>
                <a:cs typeface="Spectral"/>
                <a:sym typeface="Spectral"/>
              </a:rPr>
              <a:t>Data Warehouse</a:t>
            </a:r>
            <a:endParaRPr sz="1776" b="1">
              <a:latin typeface="Spectral"/>
              <a:ea typeface="Spectral"/>
              <a:cs typeface="Spectral"/>
              <a:sym typeface="Spectral"/>
            </a:endParaRPr>
          </a:p>
          <a:p>
            <a:pPr marL="0" lvl="0" indent="0" algn="l" rtl="0">
              <a:spcBef>
                <a:spcPts val="0"/>
              </a:spcBef>
              <a:spcAft>
                <a:spcPts val="0"/>
              </a:spcAft>
              <a:buNone/>
            </a:pPr>
            <a:r>
              <a:rPr lang="en-GB" sz="1776">
                <a:latin typeface="Spectral"/>
                <a:ea typeface="Spectral"/>
                <a:cs typeface="Spectral"/>
                <a:sym typeface="Spectral"/>
              </a:rPr>
              <a:t>     - Star Schema Design</a:t>
            </a:r>
            <a:endParaRPr sz="1476">
              <a:latin typeface="Spectral"/>
              <a:ea typeface="Spectral"/>
              <a:cs typeface="Spectral"/>
              <a:sym typeface="Spectral"/>
            </a:endParaRPr>
          </a:p>
          <a:p>
            <a:pPr marL="0" lvl="0" indent="0" algn="l" rtl="0">
              <a:spcBef>
                <a:spcPts val="0"/>
              </a:spcBef>
              <a:spcAft>
                <a:spcPts val="0"/>
              </a:spcAft>
              <a:buSzPts val="891"/>
              <a:buNone/>
            </a:pPr>
            <a:r>
              <a:rPr lang="en-GB" sz="1776" i="1">
                <a:latin typeface="Spectral ExtraLight"/>
                <a:ea typeface="Spectral ExtraLight"/>
                <a:cs typeface="Spectral ExtraLight"/>
                <a:sym typeface="Spectral ExtraLight"/>
              </a:rPr>
              <a:t>6</a:t>
            </a:r>
            <a:r>
              <a:rPr lang="en-GB" sz="1776">
                <a:latin typeface="Spectral ExtraLight"/>
                <a:ea typeface="Spectral ExtraLight"/>
                <a:cs typeface="Spectral ExtraLight"/>
                <a:sym typeface="Spectral ExtraLight"/>
              </a:rPr>
              <a:t>   </a:t>
            </a:r>
            <a:r>
              <a:rPr lang="en-GB" sz="1776" b="1">
                <a:latin typeface="Spectral"/>
                <a:ea typeface="Spectral"/>
                <a:cs typeface="Spectral"/>
                <a:sym typeface="Spectral"/>
              </a:rPr>
              <a:t>Data Validation</a:t>
            </a:r>
            <a:endParaRPr sz="1776" b="1">
              <a:latin typeface="Spectral"/>
              <a:ea typeface="Spectral"/>
              <a:cs typeface="Spectral"/>
              <a:sym typeface="Spectral"/>
            </a:endParaRPr>
          </a:p>
          <a:p>
            <a:pPr marL="0" lvl="0" indent="0" algn="l" rtl="0">
              <a:spcBef>
                <a:spcPts val="0"/>
              </a:spcBef>
              <a:spcAft>
                <a:spcPts val="0"/>
              </a:spcAft>
              <a:buNone/>
            </a:pPr>
            <a:r>
              <a:rPr lang="en-GB" sz="1776">
                <a:latin typeface="Spectral"/>
                <a:ea typeface="Spectral"/>
                <a:cs typeface="Spectral"/>
                <a:sym typeface="Spectral"/>
              </a:rPr>
              <a:t>     - dbt-utils and validation </a:t>
            </a:r>
            <a:endParaRPr sz="1776">
              <a:latin typeface="Spectral"/>
              <a:ea typeface="Spectral"/>
              <a:cs typeface="Spectral"/>
              <a:sym typeface="Spectral"/>
            </a:endParaRPr>
          </a:p>
          <a:p>
            <a:pPr marL="0" lvl="0" indent="0" algn="l" rtl="0">
              <a:spcBef>
                <a:spcPts val="0"/>
              </a:spcBef>
              <a:spcAft>
                <a:spcPts val="0"/>
              </a:spcAft>
              <a:buNone/>
            </a:pPr>
            <a:r>
              <a:rPr lang="en-GB" sz="1776">
                <a:latin typeface="Spectral"/>
                <a:ea typeface="Spectral"/>
                <a:cs typeface="Spectral"/>
                <a:sym typeface="Spectral"/>
              </a:rPr>
              <a:t>       dbt-expectations</a:t>
            </a:r>
            <a:endParaRPr sz="1776" b="1">
              <a:latin typeface="Spectral"/>
              <a:ea typeface="Spectral"/>
              <a:cs typeface="Spectral"/>
              <a:sym typeface="Spectral"/>
            </a:endParaRPr>
          </a:p>
          <a:p>
            <a:pPr marL="0" lvl="0" indent="0" algn="l" rtl="0">
              <a:spcBef>
                <a:spcPts val="0"/>
              </a:spcBef>
              <a:spcAft>
                <a:spcPts val="0"/>
              </a:spcAft>
              <a:buSzPts val="891"/>
              <a:buNone/>
            </a:pPr>
            <a:r>
              <a:rPr lang="en-GB" sz="1776" i="1">
                <a:latin typeface="Spectral ExtraLight"/>
                <a:ea typeface="Spectral ExtraLight"/>
                <a:cs typeface="Spectral ExtraLight"/>
                <a:sym typeface="Spectral ExtraLight"/>
              </a:rPr>
              <a:t>7   </a:t>
            </a:r>
            <a:r>
              <a:rPr lang="en-GB" sz="1776" b="1">
                <a:latin typeface="Spectral"/>
                <a:ea typeface="Spectral"/>
                <a:cs typeface="Spectral"/>
                <a:sym typeface="Spectral"/>
              </a:rPr>
              <a:t>Data Visualization and Analysis</a:t>
            </a:r>
            <a:endParaRPr sz="1776" b="1" i="1">
              <a:latin typeface="Spectral"/>
              <a:ea typeface="Spectral"/>
              <a:cs typeface="Spectral"/>
              <a:sym typeface="Spectral"/>
            </a:endParaRPr>
          </a:p>
          <a:p>
            <a:pPr marL="0" lvl="0" indent="0" algn="l" rtl="0">
              <a:spcBef>
                <a:spcPts val="0"/>
              </a:spcBef>
              <a:spcAft>
                <a:spcPts val="0"/>
              </a:spcAft>
              <a:buSzPts val="891"/>
              <a:buNone/>
            </a:pPr>
            <a:r>
              <a:rPr lang="en-GB" sz="1776" i="1">
                <a:latin typeface="Spectral"/>
                <a:ea typeface="Spectral"/>
                <a:cs typeface="Spectral"/>
                <a:sym typeface="Spectral"/>
              </a:rPr>
              <a:t>8</a:t>
            </a:r>
            <a:r>
              <a:rPr lang="en-GB" sz="1776">
                <a:latin typeface="Spectral"/>
                <a:ea typeface="Spectral"/>
                <a:cs typeface="Spectral"/>
                <a:sym typeface="Spectral"/>
              </a:rPr>
              <a:t>   </a:t>
            </a:r>
            <a:r>
              <a:rPr lang="en-GB" sz="1776" b="1">
                <a:latin typeface="Spectral"/>
                <a:ea typeface="Spectral"/>
                <a:cs typeface="Spectral"/>
                <a:sym typeface="Spectral"/>
              </a:rPr>
              <a:t>Challenges &amp; Solutions</a:t>
            </a:r>
            <a:endParaRPr sz="1776" b="1">
              <a:latin typeface="Spectral"/>
              <a:ea typeface="Spectral"/>
              <a:cs typeface="Spectral"/>
              <a:sym typeface="Spectral"/>
            </a:endParaRPr>
          </a:p>
          <a:p>
            <a:pPr marL="0" lvl="0" indent="0" algn="l" rtl="0">
              <a:spcBef>
                <a:spcPts val="0"/>
              </a:spcBef>
              <a:spcAft>
                <a:spcPts val="0"/>
              </a:spcAft>
              <a:buSzPts val="891"/>
              <a:buNone/>
            </a:pPr>
            <a:r>
              <a:rPr lang="en-GB" sz="1776" i="1">
                <a:latin typeface="Spectral ExtraLight"/>
                <a:ea typeface="Spectral ExtraLight"/>
                <a:cs typeface="Spectral ExtraLight"/>
                <a:sym typeface="Spectral ExtraLight"/>
              </a:rPr>
              <a:t>9   </a:t>
            </a:r>
            <a:r>
              <a:rPr lang="en-GB" sz="1776" b="1">
                <a:latin typeface="Spectral"/>
                <a:ea typeface="Spectral"/>
                <a:cs typeface="Spectral"/>
                <a:sym typeface="Spectral"/>
              </a:rPr>
              <a:t>Conclusion</a:t>
            </a:r>
            <a:endParaRPr sz="1776" b="1">
              <a:latin typeface="Spectral"/>
              <a:ea typeface="Spectral"/>
              <a:cs typeface="Spectral"/>
              <a:sym typeface="Spectral"/>
            </a:endParaRPr>
          </a:p>
          <a:p>
            <a:pPr marL="0" lvl="0" indent="0" algn="l" rtl="0">
              <a:spcBef>
                <a:spcPts val="0"/>
              </a:spcBef>
              <a:spcAft>
                <a:spcPts val="0"/>
              </a:spcAft>
              <a:buSzPts val="891"/>
              <a:buNone/>
            </a:pPr>
            <a:r>
              <a:rPr lang="en-GB" sz="1776" i="1">
                <a:latin typeface="Spectral ExtraLight"/>
                <a:ea typeface="Spectral ExtraLight"/>
                <a:cs typeface="Spectral ExtraLight"/>
                <a:sym typeface="Spectral ExtraLight"/>
              </a:rPr>
              <a:t>10 </a:t>
            </a:r>
            <a:r>
              <a:rPr lang="en-GB" sz="1776" b="1">
                <a:latin typeface="Spectral"/>
                <a:ea typeface="Spectral"/>
                <a:cs typeface="Spectral"/>
                <a:sym typeface="Spectral"/>
              </a:rPr>
              <a:t>References</a:t>
            </a:r>
            <a:endParaRPr sz="1776" b="1">
              <a:latin typeface="Spectral"/>
              <a:ea typeface="Spectral"/>
              <a:cs typeface="Spectral"/>
              <a:sym typeface="Spectral"/>
            </a:endParaRPr>
          </a:p>
          <a:p>
            <a:pPr marL="0" lvl="0" indent="0" algn="l" rtl="0">
              <a:spcBef>
                <a:spcPts val="0"/>
              </a:spcBef>
              <a:spcAft>
                <a:spcPts val="0"/>
              </a:spcAft>
              <a:buSzPts val="891"/>
              <a:buNone/>
            </a:pPr>
            <a:endParaRPr sz="1776">
              <a:latin typeface="Spectral ExtraLight"/>
              <a:ea typeface="Spectral ExtraLight"/>
              <a:cs typeface="Spectral ExtraLight"/>
              <a:sym typeface="Spectral ExtraLight"/>
            </a:endParaRPr>
          </a:p>
          <a:p>
            <a:pPr marL="0" lvl="0" indent="0" algn="l" rtl="0">
              <a:spcBef>
                <a:spcPts val="0"/>
              </a:spcBef>
              <a:spcAft>
                <a:spcPts val="0"/>
              </a:spcAft>
              <a:buSzPts val="891"/>
              <a:buNone/>
            </a:pPr>
            <a:endParaRPr sz="2076">
              <a:latin typeface="Spectral ExtraLight"/>
              <a:ea typeface="Spectral ExtraLight"/>
              <a:cs typeface="Spectral ExtraLight"/>
              <a:sym typeface="Spectral Extra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92"/>
          <p:cNvSpPr/>
          <p:nvPr/>
        </p:nvSpPr>
        <p:spPr>
          <a:xfrm>
            <a:off x="0" y="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58" name="Google Shape;858;p92"/>
          <p:cNvSpPr txBox="1">
            <a:spLocks noGrp="1"/>
          </p:cNvSpPr>
          <p:nvPr>
            <p:ph type="title"/>
          </p:nvPr>
        </p:nvSpPr>
        <p:spPr>
          <a:xfrm>
            <a:off x="237475" y="0"/>
            <a:ext cx="2892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59" name="Google Shape;859;p92"/>
          <p:cNvSpPr txBox="1">
            <a:spLocks noGrp="1"/>
          </p:cNvSpPr>
          <p:nvPr>
            <p:ph type="body" idx="1"/>
          </p:nvPr>
        </p:nvSpPr>
        <p:spPr>
          <a:xfrm>
            <a:off x="163275" y="815600"/>
            <a:ext cx="8520600" cy="2091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b="1">
                <a:solidFill>
                  <a:schemeClr val="dk1"/>
                </a:solidFill>
                <a:latin typeface="Spectral"/>
                <a:ea typeface="Spectral"/>
                <a:cs typeface="Spectral"/>
                <a:sym typeface="Spectral"/>
              </a:rPr>
              <a:t>Test 5</a:t>
            </a:r>
            <a:endParaRPr b="1">
              <a:solidFill>
                <a:schemeClr val="dk1"/>
              </a:solidFill>
              <a:latin typeface="Spectral"/>
              <a:ea typeface="Spectral"/>
              <a:cs typeface="Spectral"/>
              <a:sym typeface="Spectral"/>
            </a:endParaRPr>
          </a:p>
          <a:p>
            <a:pPr marL="0" lvl="0" indent="0" algn="just" rtl="0">
              <a:spcBef>
                <a:spcPts val="1200"/>
              </a:spcBef>
              <a:spcAft>
                <a:spcPts val="1200"/>
              </a:spcAft>
              <a:buNone/>
            </a:pPr>
            <a:r>
              <a:rPr lang="en-GB">
                <a:solidFill>
                  <a:schemeClr val="dk1"/>
                </a:solidFill>
                <a:latin typeface="Spectral"/>
                <a:ea typeface="Spectral"/>
                <a:cs typeface="Spectral"/>
                <a:sym typeface="Spectral"/>
              </a:rPr>
              <a:t>Carry out tests on the order delivered customer date column of the sales fact table as data from the column is used to plot the distribution of shipping time. For the order delivered customer date column, the test ensures all the data is of the type timestamp.</a:t>
            </a:r>
            <a:endParaRPr>
              <a:solidFill>
                <a:schemeClr val="dk1"/>
              </a:solidFill>
              <a:latin typeface="Spectral"/>
              <a:ea typeface="Spectral"/>
              <a:cs typeface="Spectral"/>
              <a:sym typeface="Spectr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93"/>
          <p:cNvSpPr/>
          <p:nvPr/>
        </p:nvSpPr>
        <p:spPr>
          <a:xfrm>
            <a:off x="655600" y="998450"/>
            <a:ext cx="2531400" cy="3840600"/>
          </a:xfrm>
          <a:prstGeom prst="rect">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5" name="Google Shape;865;p93"/>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66" name="Google Shape;866;p93"/>
          <p:cNvSpPr txBox="1">
            <a:spLocks noGrp="1"/>
          </p:cNvSpPr>
          <p:nvPr>
            <p:ph type="title"/>
          </p:nvPr>
        </p:nvSpPr>
        <p:spPr>
          <a:xfrm>
            <a:off x="311700" y="0"/>
            <a:ext cx="2768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67" name="Google Shape;867;p93"/>
          <p:cNvSpPr txBox="1"/>
          <p:nvPr/>
        </p:nvSpPr>
        <p:spPr>
          <a:xfrm>
            <a:off x="977200" y="572700"/>
            <a:ext cx="1225800" cy="3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1"/>
                </a:solidFill>
                <a:latin typeface="Spectral"/>
                <a:ea typeface="Spectral"/>
                <a:cs typeface="Spectral"/>
                <a:sym typeface="Spectral"/>
              </a:rPr>
              <a:t>Test 5</a:t>
            </a:r>
            <a:endParaRPr sz="1800" b="1">
              <a:solidFill>
                <a:schemeClr val="dk1"/>
              </a:solidFill>
              <a:latin typeface="Spectral"/>
              <a:ea typeface="Spectral"/>
              <a:cs typeface="Spectral"/>
              <a:sym typeface="Spectral"/>
            </a:endParaRPr>
          </a:p>
        </p:txBody>
      </p:sp>
      <p:pic>
        <p:nvPicPr>
          <p:cNvPr id="868" name="Google Shape;868;p93" title="Screenshot 2025-03-27 232201.png"/>
          <p:cNvPicPr preferRelativeResize="0"/>
          <p:nvPr/>
        </p:nvPicPr>
        <p:blipFill>
          <a:blip r:embed="rId3">
            <a:alphaModFix/>
          </a:blip>
          <a:stretch>
            <a:fillRect/>
          </a:stretch>
        </p:blipFill>
        <p:spPr>
          <a:xfrm>
            <a:off x="655625" y="991550"/>
            <a:ext cx="2531375" cy="3840700"/>
          </a:xfrm>
          <a:prstGeom prst="rect">
            <a:avLst/>
          </a:prstGeom>
          <a:noFill/>
          <a:ln>
            <a:noFill/>
          </a:ln>
        </p:spPr>
      </p:pic>
      <p:pic>
        <p:nvPicPr>
          <p:cNvPr id="869" name="Google Shape;869;p93" title="Screenshot 2025-03-27 232147.png"/>
          <p:cNvPicPr preferRelativeResize="0"/>
          <p:nvPr/>
        </p:nvPicPr>
        <p:blipFill>
          <a:blip r:embed="rId4">
            <a:alphaModFix/>
          </a:blip>
          <a:stretch>
            <a:fillRect/>
          </a:stretch>
        </p:blipFill>
        <p:spPr>
          <a:xfrm>
            <a:off x="3305025" y="2152400"/>
            <a:ext cx="5652200" cy="141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94"/>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75" name="Google Shape;875;p94"/>
          <p:cNvSpPr txBox="1">
            <a:spLocks noGrp="1"/>
          </p:cNvSpPr>
          <p:nvPr>
            <p:ph type="title"/>
          </p:nvPr>
        </p:nvSpPr>
        <p:spPr>
          <a:xfrm>
            <a:off x="311700" y="0"/>
            <a:ext cx="3164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b="1">
                <a:latin typeface="Spectral"/>
                <a:ea typeface="Spectral"/>
                <a:cs typeface="Spectral"/>
                <a:sym typeface="Spectral"/>
              </a:rPr>
              <a:t>Data Validation</a:t>
            </a:r>
            <a:endParaRPr b="1">
              <a:latin typeface="Spectral"/>
              <a:ea typeface="Spectral"/>
              <a:cs typeface="Spectral"/>
              <a:sym typeface="Spectral"/>
            </a:endParaRPr>
          </a:p>
        </p:txBody>
      </p:sp>
      <p:sp>
        <p:nvSpPr>
          <p:cNvPr id="876" name="Google Shape;876;p94"/>
          <p:cNvSpPr txBox="1"/>
          <p:nvPr/>
        </p:nvSpPr>
        <p:spPr>
          <a:xfrm>
            <a:off x="880725" y="572700"/>
            <a:ext cx="1225800" cy="3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Spectral"/>
                <a:ea typeface="Spectral"/>
                <a:cs typeface="Spectral"/>
                <a:sym typeface="Spectral"/>
              </a:rPr>
              <a:t>Output</a:t>
            </a:r>
            <a:endParaRPr sz="1800">
              <a:solidFill>
                <a:schemeClr val="dk1"/>
              </a:solidFill>
              <a:latin typeface="Spectral"/>
              <a:ea typeface="Spectral"/>
              <a:cs typeface="Spectral"/>
              <a:sym typeface="Spectral"/>
            </a:endParaRPr>
          </a:p>
        </p:txBody>
      </p:sp>
      <p:pic>
        <p:nvPicPr>
          <p:cNvPr id="877" name="Google Shape;877;p94" title="Screenshot 2025-03-27 232838.png"/>
          <p:cNvPicPr preferRelativeResize="0"/>
          <p:nvPr/>
        </p:nvPicPr>
        <p:blipFill>
          <a:blip r:embed="rId3">
            <a:alphaModFix/>
          </a:blip>
          <a:stretch>
            <a:fillRect/>
          </a:stretch>
        </p:blipFill>
        <p:spPr>
          <a:xfrm>
            <a:off x="880725" y="1048350"/>
            <a:ext cx="7295052"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5"/>
          <p:cNvSpPr txBox="1"/>
          <p:nvPr/>
        </p:nvSpPr>
        <p:spPr>
          <a:xfrm>
            <a:off x="311700" y="936050"/>
            <a:ext cx="8520600" cy="124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dk1"/>
                </a:solidFill>
                <a:latin typeface="Spectral"/>
                <a:ea typeface="Spectral"/>
                <a:cs typeface="Spectral"/>
                <a:sym typeface="Spectral"/>
              </a:rPr>
              <a:t>A jupyter notebook: olist_data_analysis.ipynb is created to visualise data from the star schema in DuckDB with the help of pandas, matplotlib and seaborn. Data from the star schema is ingested into pandas dataframe using sqlalchemy.</a:t>
            </a:r>
            <a:endParaRPr sz="1800">
              <a:solidFill>
                <a:schemeClr val="dk1"/>
              </a:solidFill>
              <a:latin typeface="Spectral"/>
              <a:ea typeface="Spectral"/>
              <a:cs typeface="Spectral"/>
              <a:sym typeface="Spectral"/>
            </a:endParaRPr>
          </a:p>
        </p:txBody>
      </p:sp>
      <p:pic>
        <p:nvPicPr>
          <p:cNvPr id="883" name="Google Shape;883;p95"/>
          <p:cNvPicPr preferRelativeResize="0"/>
          <p:nvPr/>
        </p:nvPicPr>
        <p:blipFill>
          <a:blip r:embed="rId3">
            <a:alphaModFix/>
          </a:blip>
          <a:stretch>
            <a:fillRect/>
          </a:stretch>
        </p:blipFill>
        <p:spPr>
          <a:xfrm>
            <a:off x="2217912" y="2651950"/>
            <a:ext cx="4708175" cy="1883274"/>
          </a:xfrm>
          <a:prstGeom prst="rect">
            <a:avLst/>
          </a:prstGeom>
          <a:noFill/>
          <a:ln>
            <a:noFill/>
          </a:ln>
        </p:spPr>
      </p:pic>
      <p:sp>
        <p:nvSpPr>
          <p:cNvPr id="884" name="Google Shape;884;p95"/>
          <p:cNvSpPr/>
          <p:nvPr/>
        </p:nvSpPr>
        <p:spPr>
          <a:xfrm>
            <a:off x="2460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85" name="Google Shape;885;p95"/>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6"/>
          <p:cNvSpPr/>
          <p:nvPr/>
        </p:nvSpPr>
        <p:spPr>
          <a:xfrm>
            <a:off x="0" y="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91" name="Google Shape;891;p96"/>
          <p:cNvSpPr txBox="1">
            <a:spLocks noGrp="1"/>
          </p:cNvSpPr>
          <p:nvPr>
            <p:ph type="title"/>
          </p:nvPr>
        </p:nvSpPr>
        <p:spPr>
          <a:xfrm>
            <a:off x="242975" y="0"/>
            <a:ext cx="2966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sp>
        <p:nvSpPr>
          <p:cNvPr id="892" name="Google Shape;892;p96"/>
          <p:cNvSpPr txBox="1"/>
          <p:nvPr/>
        </p:nvSpPr>
        <p:spPr>
          <a:xfrm>
            <a:off x="242975" y="4107225"/>
            <a:ext cx="8030100" cy="659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dk1"/>
                </a:solidFill>
                <a:latin typeface="Spectral"/>
                <a:ea typeface="Spectral"/>
                <a:cs typeface="Spectral"/>
                <a:sym typeface="Spectral"/>
              </a:rPr>
              <a:t>This visualisation reveals seasonality and category-specific trends, which are crucial for forecasting and inventory management.</a:t>
            </a:r>
            <a:endParaRPr sz="1800">
              <a:solidFill>
                <a:schemeClr val="dk1"/>
              </a:solidFill>
              <a:latin typeface="Spectral"/>
              <a:ea typeface="Spectral"/>
              <a:cs typeface="Spectral"/>
              <a:sym typeface="Spectral"/>
            </a:endParaRPr>
          </a:p>
        </p:txBody>
      </p:sp>
      <p:pic>
        <p:nvPicPr>
          <p:cNvPr id="893" name="Google Shape;893;p96"/>
          <p:cNvPicPr preferRelativeResize="0"/>
          <p:nvPr/>
        </p:nvPicPr>
        <p:blipFill>
          <a:blip r:embed="rId3">
            <a:alphaModFix/>
          </a:blip>
          <a:stretch>
            <a:fillRect/>
          </a:stretch>
        </p:blipFill>
        <p:spPr>
          <a:xfrm>
            <a:off x="1100400" y="654299"/>
            <a:ext cx="6897160" cy="3422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7"/>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899" name="Google Shape;899;p97"/>
          <p:cNvSpPr txBox="1">
            <a:spLocks noGrp="1"/>
          </p:cNvSpPr>
          <p:nvPr>
            <p:ph type="title"/>
          </p:nvPr>
        </p:nvSpPr>
        <p:spPr>
          <a:xfrm>
            <a:off x="242975" y="0"/>
            <a:ext cx="3337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sp>
        <p:nvSpPr>
          <p:cNvPr id="900" name="Google Shape;900;p97"/>
          <p:cNvSpPr txBox="1"/>
          <p:nvPr/>
        </p:nvSpPr>
        <p:spPr>
          <a:xfrm>
            <a:off x="242975" y="4107225"/>
            <a:ext cx="8030100" cy="659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dk1"/>
                </a:solidFill>
                <a:latin typeface="Spectral"/>
                <a:ea typeface="Spectral"/>
                <a:cs typeface="Spectral"/>
                <a:sym typeface="Spectral"/>
              </a:rPr>
              <a:t>This visualisation identifies regions where shipping costs are higher, guiding logistics optimization and potential pricing strategy adjustments.</a:t>
            </a:r>
            <a:endParaRPr sz="1800">
              <a:solidFill>
                <a:schemeClr val="dk1"/>
              </a:solidFill>
              <a:latin typeface="Spectral"/>
              <a:ea typeface="Spectral"/>
              <a:cs typeface="Spectral"/>
              <a:sym typeface="Spectral"/>
            </a:endParaRPr>
          </a:p>
        </p:txBody>
      </p:sp>
      <p:pic>
        <p:nvPicPr>
          <p:cNvPr id="901" name="Google Shape;901;p97"/>
          <p:cNvPicPr preferRelativeResize="0"/>
          <p:nvPr/>
        </p:nvPicPr>
        <p:blipFill>
          <a:blip r:embed="rId3">
            <a:alphaModFix/>
          </a:blip>
          <a:stretch>
            <a:fillRect/>
          </a:stretch>
        </p:blipFill>
        <p:spPr>
          <a:xfrm>
            <a:off x="1379950" y="572700"/>
            <a:ext cx="5912964" cy="35274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98"/>
          <p:cNvSpPr/>
          <p:nvPr/>
        </p:nvSpPr>
        <p:spPr>
          <a:xfrm>
            <a:off x="-61850" y="-6450"/>
            <a:ext cx="92304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07" name="Google Shape;907;p98"/>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sp>
        <p:nvSpPr>
          <p:cNvPr id="908" name="Google Shape;908;p98"/>
          <p:cNvSpPr txBox="1"/>
          <p:nvPr/>
        </p:nvSpPr>
        <p:spPr>
          <a:xfrm>
            <a:off x="450075" y="4063875"/>
            <a:ext cx="8030100" cy="659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dk1"/>
                </a:solidFill>
                <a:latin typeface="Spectral"/>
                <a:ea typeface="Spectral"/>
                <a:cs typeface="Spectral"/>
                <a:sym typeface="Spectral"/>
              </a:rPr>
              <a:t>This visualisation highlights product quality and customer satisfaction variances, helping prioritize improvements or promotional efforts.</a:t>
            </a:r>
            <a:endParaRPr sz="1800">
              <a:solidFill>
                <a:schemeClr val="dk1"/>
              </a:solidFill>
              <a:latin typeface="Spectral"/>
              <a:ea typeface="Spectral"/>
              <a:cs typeface="Spectral"/>
              <a:sym typeface="Spectral"/>
            </a:endParaRPr>
          </a:p>
        </p:txBody>
      </p:sp>
      <p:pic>
        <p:nvPicPr>
          <p:cNvPr id="909" name="Google Shape;909;p98"/>
          <p:cNvPicPr preferRelativeResize="0"/>
          <p:nvPr/>
        </p:nvPicPr>
        <p:blipFill>
          <a:blip r:embed="rId3">
            <a:alphaModFix/>
          </a:blip>
          <a:stretch>
            <a:fillRect/>
          </a:stretch>
        </p:blipFill>
        <p:spPr>
          <a:xfrm>
            <a:off x="1196938" y="730661"/>
            <a:ext cx="6398925" cy="3175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9"/>
          <p:cNvSpPr txBox="1"/>
          <p:nvPr/>
        </p:nvSpPr>
        <p:spPr>
          <a:xfrm>
            <a:off x="499550" y="4003750"/>
            <a:ext cx="8030100" cy="659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dk1"/>
                </a:solidFill>
                <a:latin typeface="Spectral"/>
                <a:ea typeface="Spectral"/>
                <a:cs typeface="Spectral"/>
                <a:sym typeface="Spectral"/>
              </a:rPr>
              <a:t>This visualisation provides insights into customer behavior based on payment preferences, which can inform marketing and discount strategies.</a:t>
            </a:r>
            <a:endParaRPr sz="1800">
              <a:solidFill>
                <a:schemeClr val="dk1"/>
              </a:solidFill>
              <a:latin typeface="Spectral"/>
              <a:ea typeface="Spectral"/>
              <a:cs typeface="Spectral"/>
              <a:sym typeface="Spectral"/>
            </a:endParaRPr>
          </a:p>
        </p:txBody>
      </p:sp>
      <p:pic>
        <p:nvPicPr>
          <p:cNvPr id="915" name="Google Shape;915;p99"/>
          <p:cNvPicPr preferRelativeResize="0"/>
          <p:nvPr/>
        </p:nvPicPr>
        <p:blipFill>
          <a:blip r:embed="rId3">
            <a:alphaModFix/>
          </a:blip>
          <a:stretch>
            <a:fillRect/>
          </a:stretch>
        </p:blipFill>
        <p:spPr>
          <a:xfrm>
            <a:off x="2157339" y="708063"/>
            <a:ext cx="4417623" cy="3295700"/>
          </a:xfrm>
          <a:prstGeom prst="rect">
            <a:avLst/>
          </a:prstGeom>
          <a:noFill/>
          <a:ln>
            <a:noFill/>
          </a:ln>
        </p:spPr>
      </p:pic>
      <p:sp>
        <p:nvSpPr>
          <p:cNvPr id="916" name="Google Shape;916;p99"/>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17" name="Google Shape;917;p99"/>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00"/>
          <p:cNvSpPr txBox="1"/>
          <p:nvPr/>
        </p:nvSpPr>
        <p:spPr>
          <a:xfrm>
            <a:off x="437700" y="3912200"/>
            <a:ext cx="8030100" cy="659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dk1"/>
                </a:solidFill>
                <a:latin typeface="Spectral"/>
                <a:ea typeface="Spectral"/>
                <a:cs typeface="Spectral"/>
                <a:sym typeface="Spectral"/>
              </a:rPr>
              <a:t>This visualisation displays the distribution of shipping times, helping identify outliers and opportunities to improve delivery performance.</a:t>
            </a:r>
            <a:endParaRPr sz="1800">
              <a:solidFill>
                <a:schemeClr val="dk1"/>
              </a:solidFill>
              <a:latin typeface="Spectral"/>
              <a:ea typeface="Spectral"/>
              <a:cs typeface="Spectral"/>
              <a:sym typeface="Spectral"/>
            </a:endParaRPr>
          </a:p>
        </p:txBody>
      </p:sp>
      <p:pic>
        <p:nvPicPr>
          <p:cNvPr id="923" name="Google Shape;923;p100"/>
          <p:cNvPicPr preferRelativeResize="0"/>
          <p:nvPr/>
        </p:nvPicPr>
        <p:blipFill>
          <a:blip r:embed="rId3">
            <a:alphaModFix/>
          </a:blip>
          <a:stretch>
            <a:fillRect/>
          </a:stretch>
        </p:blipFill>
        <p:spPr>
          <a:xfrm>
            <a:off x="1629401" y="572700"/>
            <a:ext cx="5415101" cy="3230451"/>
          </a:xfrm>
          <a:prstGeom prst="rect">
            <a:avLst/>
          </a:prstGeom>
          <a:noFill/>
          <a:ln>
            <a:noFill/>
          </a:ln>
        </p:spPr>
      </p:pic>
      <p:sp>
        <p:nvSpPr>
          <p:cNvPr id="924" name="Google Shape;924;p100"/>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25" name="Google Shape;925;p100"/>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01"/>
          <p:cNvSpPr txBox="1"/>
          <p:nvPr/>
        </p:nvSpPr>
        <p:spPr>
          <a:xfrm>
            <a:off x="353100" y="3156850"/>
            <a:ext cx="8437800" cy="659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chemeClr val="dk1"/>
                </a:solidFill>
                <a:latin typeface="Spectral"/>
                <a:ea typeface="Spectral"/>
                <a:cs typeface="Spectral"/>
                <a:sym typeface="Spectral"/>
              </a:rPr>
              <a:t>“Low Segment” has similar number of customers as ‘Median Segment”, but in terms of total sales, it’s much less important. </a:t>
            </a:r>
            <a:endParaRPr sz="1300">
              <a:solidFill>
                <a:schemeClr val="dk1"/>
              </a:solidFill>
              <a:latin typeface="Spectral"/>
              <a:ea typeface="Spectral"/>
              <a:cs typeface="Spectral"/>
              <a:sym typeface="Spectral"/>
            </a:endParaRPr>
          </a:p>
          <a:p>
            <a:pPr marL="0" lvl="0" indent="0" algn="just" rtl="0">
              <a:spcBef>
                <a:spcPts val="0"/>
              </a:spcBef>
              <a:spcAft>
                <a:spcPts val="0"/>
              </a:spcAft>
              <a:buNone/>
            </a:pPr>
            <a:r>
              <a:rPr lang="en-GB" sz="1300">
                <a:solidFill>
                  <a:schemeClr val="dk1"/>
                </a:solidFill>
                <a:latin typeface="Spectral"/>
                <a:ea typeface="Spectral"/>
                <a:cs typeface="Spectral"/>
                <a:sym typeface="Spectral"/>
              </a:rPr>
              <a:t>The two higher segments “High” and “Premium”, despite having much fewer customers, their combined sales are higher than the ‘Low” segment.</a:t>
            </a:r>
            <a:endParaRPr sz="1300">
              <a:solidFill>
                <a:schemeClr val="dk1"/>
              </a:solidFill>
              <a:latin typeface="Spectral"/>
              <a:ea typeface="Spectral"/>
              <a:cs typeface="Spectral"/>
              <a:sym typeface="Spectral"/>
            </a:endParaRPr>
          </a:p>
          <a:p>
            <a:pPr marL="0" lvl="0" indent="0" algn="just" rtl="0">
              <a:spcBef>
                <a:spcPts val="0"/>
              </a:spcBef>
              <a:spcAft>
                <a:spcPts val="0"/>
              </a:spcAft>
              <a:buClr>
                <a:schemeClr val="dk1"/>
              </a:buClr>
              <a:buSzPts val="1100"/>
              <a:buFont typeface="Arial"/>
              <a:buNone/>
            </a:pPr>
            <a:endParaRPr sz="1300">
              <a:solidFill>
                <a:schemeClr val="dk1"/>
              </a:solidFill>
              <a:latin typeface="Spectral"/>
              <a:ea typeface="Spectral"/>
              <a:cs typeface="Spectral"/>
              <a:sym typeface="Spectral"/>
            </a:endParaRPr>
          </a:p>
          <a:p>
            <a:pPr marL="0" lvl="0" indent="0" algn="just" rtl="0">
              <a:spcBef>
                <a:spcPts val="0"/>
              </a:spcBef>
              <a:spcAft>
                <a:spcPts val="0"/>
              </a:spcAft>
              <a:buClr>
                <a:schemeClr val="dk1"/>
              </a:buClr>
              <a:buSzPts val="1100"/>
              <a:buFont typeface="Arial"/>
              <a:buNone/>
            </a:pPr>
            <a:r>
              <a:rPr lang="en-GB" sz="1300">
                <a:solidFill>
                  <a:schemeClr val="dk1"/>
                </a:solidFill>
                <a:latin typeface="Spectral"/>
                <a:ea typeface="Spectral"/>
                <a:cs typeface="Spectral"/>
                <a:sym typeface="Spectral"/>
              </a:rPr>
              <a:t>A recommendation is to keep focusing on the “Medium” segment because it’s clearly the most important in terms of aggregated sales, and try to increase reach to the “high” and “premium” to increase the number of customers from those segments, as they are more promising than the “Low” segment.</a:t>
            </a:r>
            <a:endParaRPr sz="1300">
              <a:solidFill>
                <a:schemeClr val="dk1"/>
              </a:solidFill>
              <a:latin typeface="Spectral"/>
              <a:ea typeface="Spectral"/>
              <a:cs typeface="Spectral"/>
              <a:sym typeface="Spectral"/>
            </a:endParaRPr>
          </a:p>
          <a:p>
            <a:pPr marL="0" lvl="0" indent="0" algn="just" rtl="0">
              <a:spcBef>
                <a:spcPts val="0"/>
              </a:spcBef>
              <a:spcAft>
                <a:spcPts val="0"/>
              </a:spcAft>
              <a:buNone/>
            </a:pPr>
            <a:endParaRPr sz="1700">
              <a:solidFill>
                <a:schemeClr val="dk1"/>
              </a:solidFill>
              <a:latin typeface="Spectral"/>
              <a:ea typeface="Spectral"/>
              <a:cs typeface="Spectral"/>
              <a:sym typeface="Spectral"/>
            </a:endParaRPr>
          </a:p>
        </p:txBody>
      </p:sp>
      <p:sp>
        <p:nvSpPr>
          <p:cNvPr id="931" name="Google Shape;931;p101"/>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32" name="Google Shape;932;p101"/>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pic>
        <p:nvPicPr>
          <p:cNvPr id="933" name="Google Shape;933;p101"/>
          <p:cNvPicPr preferRelativeResize="0"/>
          <p:nvPr/>
        </p:nvPicPr>
        <p:blipFill>
          <a:blip r:embed="rId3">
            <a:alphaModFix/>
          </a:blip>
          <a:stretch>
            <a:fillRect/>
          </a:stretch>
        </p:blipFill>
        <p:spPr>
          <a:xfrm>
            <a:off x="915000" y="578276"/>
            <a:ext cx="3471835" cy="2578574"/>
          </a:xfrm>
          <a:prstGeom prst="rect">
            <a:avLst/>
          </a:prstGeom>
          <a:noFill/>
          <a:ln>
            <a:noFill/>
          </a:ln>
        </p:spPr>
      </p:pic>
      <p:pic>
        <p:nvPicPr>
          <p:cNvPr id="934" name="Google Shape;934;p101"/>
          <p:cNvPicPr preferRelativeResize="0"/>
          <p:nvPr/>
        </p:nvPicPr>
        <p:blipFill>
          <a:blip r:embed="rId4">
            <a:alphaModFix/>
          </a:blip>
          <a:stretch>
            <a:fillRect/>
          </a:stretch>
        </p:blipFill>
        <p:spPr>
          <a:xfrm>
            <a:off x="4764325" y="572700"/>
            <a:ext cx="3508824" cy="2618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6"/>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643" name="Google Shape;643;p66"/>
          <p:cNvSpPr txBox="1">
            <a:spLocks noGrp="1"/>
          </p:cNvSpPr>
          <p:nvPr>
            <p:ph type="title"/>
          </p:nvPr>
        </p:nvSpPr>
        <p:spPr>
          <a:xfrm>
            <a:off x="77275" y="-57750"/>
            <a:ext cx="2360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Overview</a:t>
            </a:r>
            <a:endParaRPr b="1">
              <a:latin typeface="Spectral"/>
              <a:ea typeface="Spectral"/>
              <a:cs typeface="Spectral"/>
              <a:sym typeface="Spectral"/>
            </a:endParaRPr>
          </a:p>
        </p:txBody>
      </p:sp>
      <p:pic>
        <p:nvPicPr>
          <p:cNvPr id="644" name="Google Shape;644;p66" title="Data Pipeline Overview.jpg"/>
          <p:cNvPicPr preferRelativeResize="0"/>
          <p:nvPr/>
        </p:nvPicPr>
        <p:blipFill>
          <a:blip r:embed="rId3">
            <a:alphaModFix/>
          </a:blip>
          <a:stretch>
            <a:fillRect/>
          </a:stretch>
        </p:blipFill>
        <p:spPr>
          <a:xfrm>
            <a:off x="77275" y="698475"/>
            <a:ext cx="8894851" cy="2421975"/>
          </a:xfrm>
          <a:prstGeom prst="rect">
            <a:avLst/>
          </a:prstGeom>
          <a:noFill/>
          <a:ln>
            <a:noFill/>
          </a:ln>
        </p:spPr>
      </p:pic>
      <p:sp>
        <p:nvSpPr>
          <p:cNvPr id="645" name="Google Shape;645;p66"/>
          <p:cNvSpPr txBox="1"/>
          <p:nvPr/>
        </p:nvSpPr>
        <p:spPr>
          <a:xfrm>
            <a:off x="241450" y="3120450"/>
            <a:ext cx="8566500" cy="142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dk1"/>
                </a:solidFill>
                <a:latin typeface="Spectral"/>
                <a:ea typeface="Spectral"/>
                <a:cs typeface="Spectral"/>
                <a:sym typeface="Spectral"/>
              </a:rPr>
              <a:t>This project transforms the Brazilian E-Commerce Dataset into star schema which can be used for business intelligence analysis. An ELT process is used in which the data is extracted and loaded into DuckDB, and transformed in DuckDB using dbt. The transform data is then tested using dbt_utils and dbt_expectations and finally is used for visualisation using python(pandas, matplotlib and seaborn).</a:t>
            </a:r>
            <a:endParaRPr sz="1800">
              <a:solidFill>
                <a:schemeClr val="dk1"/>
              </a:solidFill>
              <a:latin typeface="Spectral"/>
              <a:ea typeface="Spectral"/>
              <a:cs typeface="Spectral"/>
              <a:sym typeface="Spectr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02"/>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40" name="Google Shape;940;p102"/>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pic>
        <p:nvPicPr>
          <p:cNvPr id="941" name="Google Shape;941;p102" title="Screenshot 2025-03-28 at 7.48.24 AM.png"/>
          <p:cNvPicPr preferRelativeResize="0"/>
          <p:nvPr/>
        </p:nvPicPr>
        <p:blipFill>
          <a:blip r:embed="rId3">
            <a:alphaModFix/>
          </a:blip>
          <a:stretch>
            <a:fillRect/>
          </a:stretch>
        </p:blipFill>
        <p:spPr>
          <a:xfrm>
            <a:off x="987000" y="683013"/>
            <a:ext cx="6348477" cy="3777475"/>
          </a:xfrm>
          <a:prstGeom prst="rect">
            <a:avLst/>
          </a:prstGeom>
          <a:noFill/>
          <a:ln>
            <a:noFill/>
          </a:ln>
        </p:spPr>
      </p:pic>
      <p:sp>
        <p:nvSpPr>
          <p:cNvPr id="942" name="Google Shape;942;p102"/>
          <p:cNvSpPr/>
          <p:nvPr/>
        </p:nvSpPr>
        <p:spPr>
          <a:xfrm>
            <a:off x="1274125" y="2325600"/>
            <a:ext cx="1534200" cy="107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03"/>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48" name="Google Shape;948;p103"/>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pic>
        <p:nvPicPr>
          <p:cNvPr id="949" name="Google Shape;949;p103" title="Screenshot 2025-03-28 at 7.30.11 AM.png"/>
          <p:cNvPicPr preferRelativeResize="0"/>
          <p:nvPr/>
        </p:nvPicPr>
        <p:blipFill>
          <a:blip r:embed="rId3">
            <a:alphaModFix/>
          </a:blip>
          <a:stretch>
            <a:fillRect/>
          </a:stretch>
        </p:blipFill>
        <p:spPr>
          <a:xfrm>
            <a:off x="483625" y="420300"/>
            <a:ext cx="8051776" cy="3548524"/>
          </a:xfrm>
          <a:prstGeom prst="rect">
            <a:avLst/>
          </a:prstGeom>
          <a:noFill/>
          <a:ln>
            <a:noFill/>
          </a:ln>
        </p:spPr>
      </p:pic>
      <p:sp>
        <p:nvSpPr>
          <p:cNvPr id="950" name="Google Shape;950;p103"/>
          <p:cNvSpPr txBox="1"/>
          <p:nvPr/>
        </p:nvSpPr>
        <p:spPr>
          <a:xfrm>
            <a:off x="437700" y="3912200"/>
            <a:ext cx="8030100" cy="103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dk1"/>
                </a:solidFill>
                <a:latin typeface="Spectral"/>
                <a:ea typeface="Spectral"/>
                <a:cs typeface="Spectral"/>
                <a:sym typeface="Spectral"/>
              </a:rPr>
              <a:t>If we look at the map, we can see that Sao Paulo has the highest number of customers, with 40,295. It is followed by Rio de Janeiro with 12,377 customers and Minas Geraise with 11,255 customers.</a:t>
            </a:r>
            <a:endParaRPr sz="1800">
              <a:solidFill>
                <a:schemeClr val="dk1"/>
              </a:solidFill>
              <a:latin typeface="Spectral"/>
              <a:ea typeface="Spectral"/>
              <a:cs typeface="Spectral"/>
              <a:sym typeface="Spectr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4"/>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56" name="Google Shape;956;p104"/>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pic>
        <p:nvPicPr>
          <p:cNvPr id="957" name="Google Shape;957;p104" title="Screenshot 2025-03-28 at 7.54.38 AM.png"/>
          <p:cNvPicPr preferRelativeResize="0"/>
          <p:nvPr/>
        </p:nvPicPr>
        <p:blipFill>
          <a:blip r:embed="rId3">
            <a:alphaModFix/>
          </a:blip>
          <a:stretch>
            <a:fillRect/>
          </a:stretch>
        </p:blipFill>
        <p:spPr>
          <a:xfrm>
            <a:off x="1050250" y="572700"/>
            <a:ext cx="7345475" cy="3744476"/>
          </a:xfrm>
          <a:prstGeom prst="rect">
            <a:avLst/>
          </a:prstGeom>
          <a:noFill/>
          <a:ln>
            <a:noFill/>
          </a:ln>
        </p:spPr>
      </p:pic>
      <p:sp>
        <p:nvSpPr>
          <p:cNvPr id="958" name="Google Shape;958;p104"/>
          <p:cNvSpPr/>
          <p:nvPr/>
        </p:nvSpPr>
        <p:spPr>
          <a:xfrm>
            <a:off x="2721425" y="2808025"/>
            <a:ext cx="1261800" cy="989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963" name="Google Shape;963;p105" title="Screenshot 2025-03-28 at 8.31.36 AM.png"/>
          <p:cNvPicPr preferRelativeResize="0"/>
          <p:nvPr/>
        </p:nvPicPr>
        <p:blipFill>
          <a:blip r:embed="rId3">
            <a:alphaModFix/>
          </a:blip>
          <a:stretch>
            <a:fillRect/>
          </a:stretch>
        </p:blipFill>
        <p:spPr>
          <a:xfrm>
            <a:off x="609600" y="463650"/>
            <a:ext cx="7596623" cy="3524750"/>
          </a:xfrm>
          <a:prstGeom prst="rect">
            <a:avLst/>
          </a:prstGeom>
          <a:noFill/>
          <a:ln>
            <a:noFill/>
          </a:ln>
        </p:spPr>
      </p:pic>
      <p:sp>
        <p:nvSpPr>
          <p:cNvPr id="964" name="Google Shape;964;p105"/>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65" name="Google Shape;965;p105"/>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Visualisation</a:t>
            </a:r>
            <a:endParaRPr b="1">
              <a:latin typeface="Spectral"/>
              <a:ea typeface="Spectral"/>
              <a:cs typeface="Spectral"/>
              <a:sym typeface="Spectral"/>
            </a:endParaRPr>
          </a:p>
        </p:txBody>
      </p:sp>
      <p:sp>
        <p:nvSpPr>
          <p:cNvPr id="966" name="Google Shape;966;p105"/>
          <p:cNvSpPr txBox="1"/>
          <p:nvPr/>
        </p:nvSpPr>
        <p:spPr>
          <a:xfrm>
            <a:off x="437700" y="3912200"/>
            <a:ext cx="8030100" cy="103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dk1"/>
                </a:solidFill>
                <a:latin typeface="Spectral"/>
                <a:ea typeface="Spectral"/>
                <a:cs typeface="Spectral"/>
                <a:sym typeface="Spectral"/>
              </a:rPr>
              <a:t>If we make comparison, we can see that Sao Paulo has the highest number of sellers, with 1,849. It is followed by Parana with 349 and Minas Geraise with 244 sellers. Rio de Janeiro is now the 4th largest sellers base.</a:t>
            </a:r>
            <a:endParaRPr sz="1800">
              <a:solidFill>
                <a:schemeClr val="dk1"/>
              </a:solidFill>
              <a:latin typeface="Spectral"/>
              <a:ea typeface="Spectral"/>
              <a:cs typeface="Spectral"/>
              <a:sym typeface="Spectr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06"/>
          <p:cNvSpPr txBox="1">
            <a:spLocks noGrp="1"/>
          </p:cNvSpPr>
          <p:nvPr>
            <p:ph type="body" idx="1"/>
          </p:nvPr>
        </p:nvSpPr>
        <p:spPr>
          <a:xfrm>
            <a:off x="311700" y="744275"/>
            <a:ext cx="8520600" cy="40305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Analysis of monthly sales by product category revealed clear seasonal trends and identified categories driving revenue growth.</a:t>
            </a:r>
            <a:endParaRPr>
              <a:solidFill>
                <a:schemeClr val="dk1"/>
              </a:solidFill>
              <a:latin typeface="Spectral"/>
              <a:ea typeface="Spectral"/>
              <a:cs typeface="Spectral"/>
              <a:sym typeface="Spectral"/>
            </a:endParaRPr>
          </a:p>
          <a:p>
            <a:pPr marL="457200" lvl="0" indent="-342900" algn="just" rtl="0">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The average freight cost analysis showed that certain regions incur higher shipping expenses, suggesting the need for logistics optimization.</a:t>
            </a:r>
            <a:endParaRPr>
              <a:solidFill>
                <a:schemeClr val="dk1"/>
              </a:solidFill>
              <a:latin typeface="Spectral"/>
              <a:ea typeface="Spectral"/>
              <a:cs typeface="Spectral"/>
              <a:sym typeface="Spectral"/>
            </a:endParaRPr>
          </a:p>
          <a:p>
            <a:pPr marL="457200" lvl="0" indent="-342900" algn="just" rtl="0">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Review score distributions vary significantly across product categories, providing actionable insights into product quality.</a:t>
            </a:r>
            <a:endParaRPr>
              <a:solidFill>
                <a:schemeClr val="dk1"/>
              </a:solidFill>
              <a:latin typeface="Spectral"/>
              <a:ea typeface="Spectral"/>
              <a:cs typeface="Spectral"/>
              <a:sym typeface="Spectral"/>
            </a:endParaRPr>
          </a:p>
          <a:p>
            <a:pPr marL="457200" lvl="0" indent="-342900" algn="just" rtl="0">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Different payment types correlate with varying average order values, indicating distinct customer segments.</a:t>
            </a:r>
            <a:endParaRPr>
              <a:solidFill>
                <a:schemeClr val="dk1"/>
              </a:solidFill>
              <a:latin typeface="Spectral"/>
              <a:ea typeface="Spectral"/>
              <a:cs typeface="Spectral"/>
              <a:sym typeface="Spectral"/>
            </a:endParaRPr>
          </a:p>
          <a:p>
            <a:pPr marL="457200" lvl="0" indent="-342900" algn="just" rtl="0">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Shipping time analysis pinpointed potential delays, guiding operational improvements to enhance customer satisfaction.</a:t>
            </a:r>
            <a:endParaRPr>
              <a:solidFill>
                <a:schemeClr val="dk1"/>
              </a:solidFill>
              <a:latin typeface="Spectral"/>
              <a:ea typeface="Spectral"/>
              <a:cs typeface="Spectral"/>
              <a:sym typeface="Spectral"/>
            </a:endParaRPr>
          </a:p>
          <a:p>
            <a:pPr marL="457200" lvl="0" indent="0" algn="just" rtl="0">
              <a:spcBef>
                <a:spcPts val="1200"/>
              </a:spcBef>
              <a:spcAft>
                <a:spcPts val="1200"/>
              </a:spcAft>
              <a:buNone/>
            </a:pPr>
            <a:endParaRPr>
              <a:solidFill>
                <a:schemeClr val="dk1"/>
              </a:solidFill>
              <a:latin typeface="Spectral"/>
              <a:ea typeface="Spectral"/>
              <a:cs typeface="Spectral"/>
              <a:sym typeface="Spectral"/>
            </a:endParaRPr>
          </a:p>
        </p:txBody>
      </p:sp>
      <p:sp>
        <p:nvSpPr>
          <p:cNvPr id="972" name="Google Shape;972;p106"/>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73" name="Google Shape;973;p106"/>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Business insights</a:t>
            </a:r>
            <a:endParaRPr b="1">
              <a:latin typeface="Spectral"/>
              <a:ea typeface="Spectral"/>
              <a:cs typeface="Spectral"/>
              <a:sym typeface="Spectr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07"/>
          <p:cNvSpPr/>
          <p:nvPr/>
        </p:nvSpPr>
        <p:spPr>
          <a:xfrm>
            <a:off x="0" y="-6450"/>
            <a:ext cx="91686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79" name="Google Shape;979;p107"/>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Business insights</a:t>
            </a:r>
            <a:endParaRPr b="1">
              <a:latin typeface="Spectral"/>
              <a:ea typeface="Spectral"/>
              <a:cs typeface="Spectral"/>
              <a:sym typeface="Spectral"/>
            </a:endParaRPr>
          </a:p>
        </p:txBody>
      </p:sp>
      <p:sp>
        <p:nvSpPr>
          <p:cNvPr id="980" name="Google Shape;980;p107"/>
          <p:cNvSpPr txBox="1">
            <a:spLocks noGrp="1"/>
          </p:cNvSpPr>
          <p:nvPr>
            <p:ph type="body" idx="1"/>
          </p:nvPr>
        </p:nvSpPr>
        <p:spPr>
          <a:xfrm>
            <a:off x="311700" y="744275"/>
            <a:ext cx="8520600" cy="4030500"/>
          </a:xfrm>
          <a:prstGeom prst="rect">
            <a:avLst/>
          </a:prstGeom>
        </p:spPr>
        <p:txBody>
          <a:bodyPr spcFirstLastPara="1" wrap="square" lIns="90000" tIns="91425" rIns="91425" bIns="91425" anchor="t" anchorCtr="0">
            <a:normAutofit/>
          </a:bodyPr>
          <a:lstStyle/>
          <a:p>
            <a:pPr marL="450000" lvl="0" indent="-360000" algn="just" rtl="0">
              <a:spcBef>
                <a:spcPts val="0"/>
              </a:spcBef>
              <a:spcAft>
                <a:spcPts val="0"/>
              </a:spcAft>
              <a:buNone/>
            </a:pPr>
            <a:r>
              <a:rPr lang="en-GB" sz="1700">
                <a:solidFill>
                  <a:schemeClr val="dk1"/>
                </a:solidFill>
                <a:latin typeface="Spectral"/>
                <a:ea typeface="Spectral"/>
                <a:cs typeface="Spectral"/>
                <a:sym typeface="Spectral"/>
              </a:rPr>
              <a:t>6</a:t>
            </a:r>
            <a:r>
              <a:rPr lang="en-GB" sz="1700" b="1">
                <a:solidFill>
                  <a:schemeClr val="dk1"/>
                </a:solidFill>
                <a:latin typeface="Spectral"/>
                <a:ea typeface="Spectral"/>
                <a:cs typeface="Spectral"/>
                <a:sym typeface="Spectral"/>
              </a:rPr>
              <a:t>.  </a:t>
            </a:r>
            <a:r>
              <a:rPr lang="en-GB" b="1">
                <a:solidFill>
                  <a:schemeClr val="dk1"/>
                </a:solidFill>
                <a:latin typeface="Spectral"/>
                <a:ea typeface="Spectral"/>
                <a:cs typeface="Spectral"/>
                <a:sym typeface="Spectral"/>
              </a:rPr>
              <a:t>Logistics Optimization</a:t>
            </a:r>
            <a:r>
              <a:rPr lang="en-GB">
                <a:solidFill>
                  <a:schemeClr val="dk1"/>
                </a:solidFill>
                <a:latin typeface="Spectral"/>
                <a:ea typeface="Spectral"/>
                <a:cs typeface="Spectral"/>
                <a:sym typeface="Spectral"/>
              </a:rPr>
              <a:t> – If customers are concentrated in certain states but sellers are far from them, optimizing fulfillment centers and partnerships can reduce delivery times and costs.</a:t>
            </a:r>
            <a:endParaRPr sz="2500">
              <a:solidFill>
                <a:schemeClr val="dk1"/>
              </a:solidFill>
              <a:latin typeface="Spectral"/>
              <a:ea typeface="Spectral"/>
              <a:cs typeface="Spectral"/>
              <a:sym typeface="Spectral"/>
            </a:endParaRPr>
          </a:p>
          <a:p>
            <a:pPr marL="450000" lvl="0" indent="-360000" algn="just" rtl="0">
              <a:spcBef>
                <a:spcPts val="1200"/>
              </a:spcBef>
              <a:spcAft>
                <a:spcPts val="0"/>
              </a:spcAft>
              <a:buNone/>
            </a:pPr>
            <a:r>
              <a:rPr lang="en-GB">
                <a:solidFill>
                  <a:schemeClr val="dk1"/>
                </a:solidFill>
                <a:latin typeface="Spectral"/>
                <a:ea typeface="Spectral"/>
                <a:cs typeface="Spectral"/>
                <a:sym typeface="Spectral"/>
              </a:rPr>
              <a:t>7.  </a:t>
            </a:r>
            <a:r>
              <a:rPr lang="en-GB" b="1">
                <a:solidFill>
                  <a:schemeClr val="dk1"/>
                </a:solidFill>
                <a:latin typeface="Spectral"/>
                <a:ea typeface="Spectral"/>
                <a:cs typeface="Spectral"/>
                <a:sym typeface="Spectral"/>
              </a:rPr>
              <a:t>Expansion Opportunities</a:t>
            </a:r>
            <a:r>
              <a:rPr lang="en-GB">
                <a:solidFill>
                  <a:schemeClr val="dk1"/>
                </a:solidFill>
                <a:latin typeface="Spectral"/>
                <a:ea typeface="Spectral"/>
                <a:cs typeface="Spectral"/>
                <a:sym typeface="Spectral"/>
              </a:rPr>
              <a:t> – If certain states have fewer sellers but high demand, e-commerce platforms can attract new vendors to improve supply.</a:t>
            </a:r>
            <a:endParaRPr sz="2500">
              <a:solidFill>
                <a:schemeClr val="dk1"/>
              </a:solidFill>
              <a:latin typeface="Spectral"/>
              <a:ea typeface="Spectral"/>
              <a:cs typeface="Spectral"/>
              <a:sym typeface="Spectral"/>
            </a:endParaRPr>
          </a:p>
          <a:p>
            <a:pPr marL="450000" lvl="0" indent="-85725" algn="just" rtl="0">
              <a:spcBef>
                <a:spcPts val="1200"/>
              </a:spcBef>
              <a:spcAft>
                <a:spcPts val="1200"/>
              </a:spcAft>
              <a:buNone/>
            </a:pPr>
            <a:endParaRPr>
              <a:solidFill>
                <a:schemeClr val="dk1"/>
              </a:solidFill>
              <a:latin typeface="Spectral"/>
              <a:ea typeface="Spectral"/>
              <a:cs typeface="Spectral"/>
              <a:sym typeface="Spectr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08"/>
          <p:cNvSpPr txBox="1">
            <a:spLocks noGrp="1"/>
          </p:cNvSpPr>
          <p:nvPr>
            <p:ph type="body" idx="1"/>
          </p:nvPr>
        </p:nvSpPr>
        <p:spPr>
          <a:xfrm>
            <a:off x="311700" y="1152475"/>
            <a:ext cx="8520600" cy="1419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500">
                <a:solidFill>
                  <a:schemeClr val="dk1"/>
                </a:solidFill>
                <a:latin typeface="Spectral"/>
                <a:ea typeface="Spectral"/>
                <a:cs typeface="Spectral"/>
                <a:sym typeface="Spectral"/>
              </a:rPr>
              <a:t>This project analyzed the Brazilian e-commerce dataset, focusing on data engineering processes to extract, transform, and analyze customer and seller distribution. By leveraging </a:t>
            </a:r>
            <a:r>
              <a:rPr lang="en-GB" sz="1500" b="1">
                <a:solidFill>
                  <a:schemeClr val="dk1"/>
                </a:solidFill>
                <a:latin typeface="Spectral"/>
                <a:ea typeface="Spectral"/>
                <a:cs typeface="Spectral"/>
                <a:sym typeface="Spectral"/>
              </a:rPr>
              <a:t>dbt</a:t>
            </a:r>
            <a:r>
              <a:rPr lang="en-GB" sz="1500">
                <a:solidFill>
                  <a:schemeClr val="dk1"/>
                </a:solidFill>
                <a:latin typeface="Spectral"/>
                <a:ea typeface="Spectral"/>
                <a:cs typeface="Spectral"/>
                <a:sym typeface="Spectral"/>
              </a:rPr>
              <a:t> and </a:t>
            </a:r>
            <a:r>
              <a:rPr lang="en-GB" sz="1500" b="1">
                <a:solidFill>
                  <a:schemeClr val="dk1"/>
                </a:solidFill>
                <a:latin typeface="Spectral"/>
                <a:ea typeface="Spectral"/>
                <a:cs typeface="Spectral"/>
                <a:sym typeface="Spectral"/>
              </a:rPr>
              <a:t>DuckDB</a:t>
            </a:r>
            <a:r>
              <a:rPr lang="en-GB" sz="1500">
                <a:solidFill>
                  <a:schemeClr val="dk1"/>
                </a:solidFill>
                <a:latin typeface="Spectral"/>
                <a:ea typeface="Spectral"/>
                <a:cs typeface="Spectral"/>
                <a:sym typeface="Spectral"/>
              </a:rPr>
              <a:t>, we efficiently structured the data and generated insights that can drive business decisions in the e-commerce industry.</a:t>
            </a:r>
            <a:endParaRPr sz="2200">
              <a:latin typeface="Spectral"/>
              <a:ea typeface="Spectral"/>
              <a:cs typeface="Spectral"/>
              <a:sym typeface="Spectral"/>
            </a:endParaRPr>
          </a:p>
        </p:txBody>
      </p:sp>
      <p:sp>
        <p:nvSpPr>
          <p:cNvPr id="986" name="Google Shape;986;p108"/>
          <p:cNvSpPr/>
          <p:nvPr/>
        </p:nvSpPr>
        <p:spPr>
          <a:xfrm>
            <a:off x="2460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987" name="Google Shape;987;p108"/>
          <p:cNvSpPr txBox="1">
            <a:spLocks noGrp="1"/>
          </p:cNvSpPr>
          <p:nvPr>
            <p:ph type="title"/>
          </p:nvPr>
        </p:nvSpPr>
        <p:spPr>
          <a:xfrm>
            <a:off x="299325" y="0"/>
            <a:ext cx="299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Conclusions</a:t>
            </a:r>
            <a:endParaRPr b="1">
              <a:latin typeface="Spectral"/>
              <a:ea typeface="Spectral"/>
              <a:cs typeface="Spectral"/>
              <a:sym typeface="Spectr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09"/>
          <p:cNvSpPr txBox="1">
            <a:spLocks noGrp="1"/>
          </p:cNvSpPr>
          <p:nvPr>
            <p:ph type="body" idx="1"/>
          </p:nvPr>
        </p:nvSpPr>
        <p:spPr>
          <a:xfrm>
            <a:off x="311700" y="3979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Spectral"/>
                <a:ea typeface="Spectral"/>
                <a:cs typeface="Spectral"/>
                <a:sym typeface="Spectral"/>
              </a:rPr>
              <a:t>References: </a:t>
            </a:r>
            <a:endParaRPr>
              <a:latin typeface="Spectral"/>
              <a:ea typeface="Spectral"/>
              <a:cs typeface="Spectral"/>
              <a:sym typeface="Spectral"/>
            </a:endParaRPr>
          </a:p>
          <a:p>
            <a:pPr marL="457200" lvl="0" indent="-342900" algn="l" rtl="0">
              <a:spcBef>
                <a:spcPts val="1200"/>
              </a:spcBef>
              <a:spcAft>
                <a:spcPts val="0"/>
              </a:spcAft>
              <a:buSzPts val="1800"/>
              <a:buFont typeface="Spectral"/>
              <a:buAutoNum type="arabicPeriod"/>
            </a:pPr>
            <a:r>
              <a:rPr lang="en-GB">
                <a:latin typeface="Spectral"/>
                <a:ea typeface="Spectral"/>
                <a:cs typeface="Spectral"/>
                <a:sym typeface="Spectral"/>
              </a:rPr>
              <a:t>  </a:t>
            </a:r>
            <a:r>
              <a:rPr lang="en-GB" u="sng">
                <a:solidFill>
                  <a:schemeClr val="hlink"/>
                </a:solidFill>
                <a:latin typeface="Spectral"/>
                <a:ea typeface="Spectral"/>
                <a:cs typeface="Spectral"/>
                <a:sym typeface="Spectral"/>
                <a:hlinkClick r:id="rId3"/>
              </a:rPr>
              <a:t>https://www.kaggle.com/datasets/olistbr/brazilian-ecommerce/code</a:t>
            </a:r>
            <a:endParaRPr>
              <a:latin typeface="Spectral"/>
              <a:ea typeface="Spectral"/>
              <a:cs typeface="Spectral"/>
              <a:sym typeface="Spectral"/>
            </a:endParaRPr>
          </a:p>
          <a:p>
            <a:pPr marL="457200" lvl="0" indent="-342900" algn="l" rtl="0">
              <a:spcBef>
                <a:spcPts val="0"/>
              </a:spcBef>
              <a:spcAft>
                <a:spcPts val="0"/>
              </a:spcAft>
              <a:buSzPts val="1800"/>
              <a:buFont typeface="Spectral"/>
              <a:buAutoNum type="arabicPeriod"/>
            </a:pPr>
            <a:r>
              <a:rPr lang="en-GB">
                <a:latin typeface="Spectral"/>
                <a:ea typeface="Spectral"/>
                <a:cs typeface="Spectral"/>
                <a:sym typeface="Spectral"/>
              </a:rPr>
              <a:t>DuckDB documentation </a:t>
            </a:r>
            <a:r>
              <a:rPr lang="en-GB" u="sng">
                <a:solidFill>
                  <a:schemeClr val="hlink"/>
                </a:solidFill>
                <a:latin typeface="Spectral"/>
                <a:ea typeface="Spectral"/>
                <a:cs typeface="Spectral"/>
                <a:sym typeface="Spectral"/>
                <a:hlinkClick r:id="rId4"/>
              </a:rPr>
              <a:t>https://duckdb.org/docs/stable/</a:t>
            </a:r>
            <a:endParaRPr>
              <a:latin typeface="Spectral"/>
              <a:ea typeface="Spectral"/>
              <a:cs typeface="Spectral"/>
              <a:sym typeface="Spectral"/>
            </a:endParaRPr>
          </a:p>
          <a:p>
            <a:pPr marL="457200" lvl="0" indent="-342900" algn="l" rtl="0">
              <a:spcBef>
                <a:spcPts val="0"/>
              </a:spcBef>
              <a:spcAft>
                <a:spcPts val="0"/>
              </a:spcAft>
              <a:buSzPts val="1800"/>
              <a:buFont typeface="Spectral"/>
              <a:buAutoNum type="arabicPeriod"/>
            </a:pPr>
            <a:r>
              <a:rPr lang="en-GB">
                <a:latin typeface="Spectral"/>
                <a:ea typeface="Spectral"/>
                <a:cs typeface="Spectral"/>
                <a:sym typeface="Spectral"/>
              </a:rPr>
              <a:t>Dbt documentation </a:t>
            </a:r>
            <a:r>
              <a:rPr lang="en-GB" u="sng">
                <a:solidFill>
                  <a:schemeClr val="hlink"/>
                </a:solidFill>
                <a:latin typeface="Spectral"/>
                <a:ea typeface="Spectral"/>
                <a:cs typeface="Spectral"/>
                <a:sym typeface="Spectral"/>
                <a:hlinkClick r:id="rId5"/>
              </a:rPr>
              <a:t>https://docs.getdbt.com/docs/build/documentation</a:t>
            </a:r>
            <a:endParaRPr>
              <a:latin typeface="Spectral"/>
              <a:ea typeface="Spectral"/>
              <a:cs typeface="Spectral"/>
              <a:sym typeface="Spectral"/>
            </a:endParaRPr>
          </a:p>
          <a:p>
            <a:pPr marL="457200" lvl="0" indent="-342900" algn="l" rtl="0">
              <a:spcBef>
                <a:spcPts val="0"/>
              </a:spcBef>
              <a:spcAft>
                <a:spcPts val="0"/>
              </a:spcAft>
              <a:buSzPts val="1800"/>
              <a:buFont typeface="Spectral"/>
              <a:buAutoNum type="arabicPeriod"/>
            </a:pPr>
            <a:endParaRPr>
              <a:latin typeface="Spectral"/>
              <a:ea typeface="Spectral"/>
              <a:cs typeface="Spectral"/>
              <a:sym typeface="Spectr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Why DuckDB?</a:t>
            </a:r>
            <a:endParaRPr b="1">
              <a:latin typeface="Spectral"/>
              <a:ea typeface="Spectral"/>
              <a:cs typeface="Spectral"/>
              <a:sym typeface="Spectral"/>
            </a:endParaRPr>
          </a:p>
        </p:txBody>
      </p:sp>
      <p:sp>
        <p:nvSpPr>
          <p:cNvPr id="651" name="Google Shape;651;p67"/>
          <p:cNvSpPr txBox="1">
            <a:spLocks noGrp="1"/>
          </p:cNvSpPr>
          <p:nvPr>
            <p:ph type="body" idx="1"/>
          </p:nvPr>
        </p:nvSpPr>
        <p:spPr>
          <a:xfrm>
            <a:off x="311700" y="1152475"/>
            <a:ext cx="8520600" cy="2347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a:solidFill>
                  <a:schemeClr val="dk1"/>
                </a:solidFill>
                <a:latin typeface="Spectral"/>
                <a:ea typeface="Spectral"/>
                <a:cs typeface="Spectral"/>
                <a:sym typeface="Spectral"/>
              </a:rPr>
              <a:t>DuckDB is chosen as it is free, runs on local machine without heavy configuration, supports dbt, is designed for fast analytical queries, supports SQL standards and integrates well with python.</a:t>
            </a:r>
            <a:endParaRPr>
              <a:solidFill>
                <a:schemeClr val="dk1"/>
              </a:solidFill>
              <a:latin typeface="Spectral"/>
              <a:ea typeface="Spectral"/>
              <a:cs typeface="Spectral"/>
              <a:sym typeface="Spectral"/>
            </a:endParaRPr>
          </a:p>
          <a:p>
            <a:pPr marL="0" lvl="0" indent="0" algn="just" rtl="0">
              <a:spcBef>
                <a:spcPts val="1200"/>
              </a:spcBef>
              <a:spcAft>
                <a:spcPts val="1200"/>
              </a:spcAft>
              <a:buNone/>
            </a:pPr>
            <a:r>
              <a:rPr lang="en-GB">
                <a:solidFill>
                  <a:schemeClr val="dk1"/>
                </a:solidFill>
                <a:latin typeface="Spectral"/>
                <a:ea typeface="Spectral"/>
                <a:cs typeface="Spectral"/>
                <a:sym typeface="Spectral"/>
              </a:rPr>
              <a:t>BigQuery is considered but not chosen as it is not free, runs on cloud which becomes unavailable when the internet is down and needs more configuration when comparing to DuckDB.</a:t>
            </a:r>
            <a:endParaRPr>
              <a:solidFill>
                <a:schemeClr val="dk1"/>
              </a:solidFill>
              <a:latin typeface="Spectral"/>
              <a:ea typeface="Spectral"/>
              <a:cs typeface="Spectral"/>
              <a:sym typeface="Spectral"/>
            </a:endParaRPr>
          </a:p>
        </p:txBody>
      </p:sp>
      <p:pic>
        <p:nvPicPr>
          <p:cNvPr id="652" name="Google Shape;652;p67"/>
          <p:cNvPicPr preferRelativeResize="0"/>
          <p:nvPr/>
        </p:nvPicPr>
        <p:blipFill>
          <a:blip r:embed="rId3">
            <a:alphaModFix/>
          </a:blip>
          <a:stretch>
            <a:fillRect/>
          </a:stretch>
        </p:blipFill>
        <p:spPr>
          <a:xfrm>
            <a:off x="3605050" y="3404075"/>
            <a:ext cx="1754815" cy="1338725"/>
          </a:xfrm>
          <a:prstGeom prst="rect">
            <a:avLst/>
          </a:prstGeom>
          <a:noFill/>
          <a:ln>
            <a:noFill/>
          </a:ln>
        </p:spPr>
      </p:pic>
      <p:sp>
        <p:nvSpPr>
          <p:cNvPr id="653" name="Google Shape;653;p67"/>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Why dbt?</a:t>
            </a:r>
            <a:endParaRPr b="1">
              <a:latin typeface="Spectral"/>
              <a:ea typeface="Spectral"/>
              <a:cs typeface="Spectral"/>
              <a:sym typeface="Spectral"/>
            </a:endParaRPr>
          </a:p>
        </p:txBody>
      </p:sp>
      <p:sp>
        <p:nvSpPr>
          <p:cNvPr id="659" name="Google Shape;659;p68"/>
          <p:cNvSpPr txBox="1">
            <a:spLocks noGrp="1"/>
          </p:cNvSpPr>
          <p:nvPr>
            <p:ph type="body" idx="1"/>
          </p:nvPr>
        </p:nvSpPr>
        <p:spPr>
          <a:xfrm>
            <a:off x="311700" y="1152475"/>
            <a:ext cx="8520600" cy="231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a:solidFill>
                  <a:schemeClr val="dk1"/>
                </a:solidFill>
                <a:latin typeface="Spectral"/>
                <a:ea typeface="Spectral"/>
                <a:cs typeface="Spectral"/>
                <a:sym typeface="Spectral"/>
              </a:rPr>
              <a:t>dbt simplifies ELT pipelines by enabling modular SQL deployment, version control and build-in testing. It supports transforming of raw data into fact and dimension tables.</a:t>
            </a:r>
            <a:endParaRPr>
              <a:solidFill>
                <a:schemeClr val="dk1"/>
              </a:solidFill>
              <a:latin typeface="Spectral"/>
              <a:ea typeface="Spectral"/>
              <a:cs typeface="Spectral"/>
              <a:sym typeface="Spectral"/>
            </a:endParaRPr>
          </a:p>
          <a:p>
            <a:pPr marL="0" lvl="0" indent="0" algn="just" rtl="0">
              <a:spcBef>
                <a:spcPts val="1200"/>
              </a:spcBef>
              <a:spcAft>
                <a:spcPts val="1200"/>
              </a:spcAft>
              <a:buNone/>
            </a:pPr>
            <a:r>
              <a:rPr lang="en-GB">
                <a:solidFill>
                  <a:schemeClr val="dk1"/>
                </a:solidFill>
                <a:latin typeface="Spectral"/>
                <a:ea typeface="Spectral"/>
                <a:cs typeface="Spectral"/>
                <a:sym typeface="Spectral"/>
              </a:rPr>
              <a:t>Spark is considered but not chosen because Spark does not transform data inside data warehouse and it requires separate Spark clusters which can be expensive.</a:t>
            </a:r>
            <a:endParaRPr>
              <a:solidFill>
                <a:schemeClr val="dk1"/>
              </a:solidFill>
              <a:latin typeface="Spectral"/>
              <a:ea typeface="Spectral"/>
              <a:cs typeface="Spectral"/>
              <a:sym typeface="Spectral"/>
            </a:endParaRPr>
          </a:p>
        </p:txBody>
      </p:sp>
      <p:pic>
        <p:nvPicPr>
          <p:cNvPr id="660" name="Google Shape;660;p68"/>
          <p:cNvPicPr preferRelativeResize="0"/>
          <p:nvPr/>
        </p:nvPicPr>
        <p:blipFill>
          <a:blip r:embed="rId3">
            <a:alphaModFix/>
          </a:blip>
          <a:stretch>
            <a:fillRect/>
          </a:stretch>
        </p:blipFill>
        <p:spPr>
          <a:xfrm>
            <a:off x="3318575" y="3250425"/>
            <a:ext cx="2506849" cy="1374125"/>
          </a:xfrm>
          <a:prstGeom prst="rect">
            <a:avLst/>
          </a:prstGeom>
          <a:noFill/>
          <a:ln>
            <a:noFill/>
          </a:ln>
        </p:spPr>
      </p:pic>
      <p:sp>
        <p:nvSpPr>
          <p:cNvPr id="661" name="Google Shape;661;p68"/>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Why Python?</a:t>
            </a:r>
            <a:endParaRPr b="1">
              <a:latin typeface="Spectral"/>
              <a:ea typeface="Spectral"/>
              <a:cs typeface="Spectral"/>
              <a:sym typeface="Spectral"/>
            </a:endParaRPr>
          </a:p>
        </p:txBody>
      </p:sp>
      <p:sp>
        <p:nvSpPr>
          <p:cNvPr id="667" name="Google Shape;667;p69"/>
          <p:cNvSpPr txBox="1">
            <a:spLocks noGrp="1"/>
          </p:cNvSpPr>
          <p:nvPr>
            <p:ph type="body" idx="1"/>
          </p:nvPr>
        </p:nvSpPr>
        <p:spPr>
          <a:xfrm>
            <a:off x="311700" y="1152475"/>
            <a:ext cx="8520600" cy="1720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solidFill>
                  <a:schemeClr val="dk1"/>
                </a:solidFill>
                <a:latin typeface="Spectral"/>
                <a:ea typeface="Spectral"/>
                <a:cs typeface="Spectral"/>
                <a:sym typeface="Spectral"/>
              </a:rPr>
              <a:t>Python is chosen for it rich ecosystem for data manipulation(pandas) and data visualisation(matplotlib and seaborn). This combination allows for rapid exploratory data analysis and creation of insightful charts.</a:t>
            </a:r>
            <a:endParaRPr>
              <a:solidFill>
                <a:schemeClr val="dk1"/>
              </a:solidFill>
              <a:latin typeface="Spectral"/>
              <a:ea typeface="Spectral"/>
              <a:cs typeface="Spectral"/>
              <a:sym typeface="Spectral"/>
            </a:endParaRPr>
          </a:p>
          <a:p>
            <a:pPr marL="0" lvl="0" indent="0" algn="l" rtl="0">
              <a:spcBef>
                <a:spcPts val="1200"/>
              </a:spcBef>
              <a:spcAft>
                <a:spcPts val="0"/>
              </a:spcAft>
              <a:buNone/>
            </a:pPr>
            <a:r>
              <a:rPr lang="en-GB">
                <a:solidFill>
                  <a:schemeClr val="dk1"/>
                </a:solidFill>
                <a:latin typeface="Spectral"/>
                <a:ea typeface="Spectral"/>
                <a:cs typeface="Spectral"/>
                <a:sym typeface="Spectral"/>
              </a:rPr>
              <a:t>Tableau and Power BI are considered but not chosen because it is not free.</a:t>
            </a:r>
            <a:endParaRPr>
              <a:solidFill>
                <a:schemeClr val="dk1"/>
              </a:solidFill>
              <a:latin typeface="Spectral"/>
              <a:ea typeface="Spectral"/>
              <a:cs typeface="Spectral"/>
              <a:sym typeface="Spectral"/>
            </a:endParaRPr>
          </a:p>
          <a:p>
            <a:pPr marL="0" lvl="0" indent="0" algn="l" rtl="0">
              <a:spcBef>
                <a:spcPts val="1200"/>
              </a:spcBef>
              <a:spcAft>
                <a:spcPts val="1200"/>
              </a:spcAft>
              <a:buNone/>
            </a:pPr>
            <a:endParaRPr>
              <a:latin typeface="Spectral"/>
              <a:ea typeface="Spectral"/>
              <a:cs typeface="Spectral"/>
              <a:sym typeface="Spectral"/>
            </a:endParaRPr>
          </a:p>
        </p:txBody>
      </p:sp>
      <p:pic>
        <p:nvPicPr>
          <p:cNvPr id="668" name="Google Shape;668;p69"/>
          <p:cNvPicPr preferRelativeResize="0"/>
          <p:nvPr/>
        </p:nvPicPr>
        <p:blipFill>
          <a:blip r:embed="rId3">
            <a:alphaModFix/>
          </a:blip>
          <a:stretch>
            <a:fillRect/>
          </a:stretch>
        </p:blipFill>
        <p:spPr>
          <a:xfrm>
            <a:off x="3424238" y="3356750"/>
            <a:ext cx="2295525" cy="1409700"/>
          </a:xfrm>
          <a:prstGeom prst="rect">
            <a:avLst/>
          </a:prstGeom>
          <a:noFill/>
          <a:ln>
            <a:noFill/>
          </a:ln>
        </p:spPr>
      </p:pic>
      <p:sp>
        <p:nvSpPr>
          <p:cNvPr id="669" name="Google Shape;669;p69"/>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Spectral"/>
                <a:ea typeface="Spectral"/>
                <a:cs typeface="Spectral"/>
                <a:sym typeface="Spectral"/>
              </a:rPr>
              <a:t>Benefits of a </a:t>
            </a:r>
            <a:r>
              <a:rPr lang="en-GB" b="1">
                <a:latin typeface="Spectral"/>
                <a:ea typeface="Spectral"/>
                <a:cs typeface="Spectral"/>
                <a:sym typeface="Spectral"/>
              </a:rPr>
              <a:t>Local Pipeline</a:t>
            </a:r>
            <a:r>
              <a:rPr lang="en-GB">
                <a:latin typeface="Spectral"/>
                <a:ea typeface="Spectral"/>
                <a:cs typeface="Spectral"/>
                <a:sym typeface="Spectral"/>
              </a:rPr>
              <a:t> over </a:t>
            </a:r>
            <a:r>
              <a:rPr lang="en-GB" b="1">
                <a:latin typeface="Spectral"/>
                <a:ea typeface="Spectral"/>
                <a:cs typeface="Spectral"/>
                <a:sym typeface="Spectral"/>
              </a:rPr>
              <a:t>Cloud Solutions</a:t>
            </a:r>
            <a:endParaRPr b="1">
              <a:latin typeface="Spectral"/>
              <a:ea typeface="Spectral"/>
              <a:cs typeface="Spectral"/>
              <a:sym typeface="Spectral"/>
            </a:endParaRPr>
          </a:p>
        </p:txBody>
      </p:sp>
      <p:sp>
        <p:nvSpPr>
          <p:cNvPr id="675" name="Google Shape;675;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b="1">
                <a:solidFill>
                  <a:schemeClr val="dk1"/>
                </a:solidFill>
                <a:latin typeface="Spectral"/>
                <a:ea typeface="Spectral"/>
                <a:cs typeface="Spectral"/>
                <a:sym typeface="Spectral"/>
              </a:rPr>
              <a:t>Data Security and Control</a:t>
            </a:r>
            <a:r>
              <a:rPr lang="en-GB">
                <a:solidFill>
                  <a:schemeClr val="dk1"/>
                </a:solidFill>
                <a:latin typeface="Spectral"/>
                <a:ea typeface="Spectral"/>
                <a:cs typeface="Spectral"/>
                <a:sym typeface="Spectral"/>
              </a:rPr>
              <a:t>: Sensitive data remains on-premise and allows full control over data access, backup, and compliance policies</a:t>
            </a:r>
            <a:endParaRPr>
              <a:solidFill>
                <a:schemeClr val="dk1"/>
              </a:solidFill>
              <a:latin typeface="Spectral"/>
              <a:ea typeface="Spectral"/>
              <a:cs typeface="Spectral"/>
              <a:sym typeface="Spectral"/>
            </a:endParaRPr>
          </a:p>
          <a:p>
            <a:pPr marL="0" lvl="0" indent="0" algn="just" rtl="0">
              <a:spcBef>
                <a:spcPts val="1200"/>
              </a:spcBef>
              <a:spcAft>
                <a:spcPts val="0"/>
              </a:spcAft>
              <a:buNone/>
            </a:pPr>
            <a:r>
              <a:rPr lang="en-GB" b="1">
                <a:solidFill>
                  <a:schemeClr val="dk1"/>
                </a:solidFill>
                <a:latin typeface="Spectral"/>
                <a:ea typeface="Spectral"/>
                <a:cs typeface="Spectral"/>
                <a:sym typeface="Spectral"/>
              </a:rPr>
              <a:t>Simplified Setup:</a:t>
            </a:r>
            <a:r>
              <a:rPr lang="en-GB">
                <a:solidFill>
                  <a:schemeClr val="dk1"/>
                </a:solidFill>
                <a:latin typeface="Spectral"/>
                <a:ea typeface="Spectral"/>
                <a:cs typeface="Spectral"/>
                <a:sym typeface="Spectral"/>
              </a:rPr>
              <a:t> With DuckDB, DBT, and Great Expectations running locally, this setup is straightforward and can be managed with minimal infrastructure overhead</a:t>
            </a:r>
            <a:endParaRPr>
              <a:solidFill>
                <a:schemeClr val="dk1"/>
              </a:solidFill>
              <a:latin typeface="Spectral"/>
              <a:ea typeface="Spectral"/>
              <a:cs typeface="Spectral"/>
              <a:sym typeface="Spectral"/>
            </a:endParaRPr>
          </a:p>
          <a:p>
            <a:pPr marL="0" lvl="0" indent="0" algn="just" rtl="0">
              <a:spcBef>
                <a:spcPts val="1200"/>
              </a:spcBef>
              <a:spcAft>
                <a:spcPts val="1200"/>
              </a:spcAft>
              <a:buNone/>
            </a:pPr>
            <a:r>
              <a:rPr lang="en-GB" b="1">
                <a:solidFill>
                  <a:schemeClr val="dk1"/>
                </a:solidFill>
                <a:latin typeface="Spectral"/>
                <a:ea typeface="Spectral"/>
                <a:cs typeface="Spectral"/>
                <a:sym typeface="Spectral"/>
              </a:rPr>
              <a:t>Performance for Medium-Sized Data</a:t>
            </a:r>
            <a:r>
              <a:rPr lang="en-GB">
                <a:solidFill>
                  <a:schemeClr val="dk1"/>
                </a:solidFill>
                <a:latin typeface="Spectral"/>
                <a:ea typeface="Spectral"/>
                <a:cs typeface="Spectral"/>
                <a:sym typeface="Spectral"/>
              </a:rPr>
              <a:t>: For medium-sized data, local processing can be more efficient than transferring data to and from cloud platforms because it avoids network latency delays, leading to faster query performance </a:t>
            </a:r>
            <a:endParaRPr>
              <a:solidFill>
                <a:schemeClr val="dk1"/>
              </a:solidFill>
              <a:latin typeface="Spectral"/>
              <a:ea typeface="Spectral"/>
              <a:cs typeface="Spectral"/>
              <a:sym typeface="Spectral"/>
            </a:endParaRPr>
          </a:p>
        </p:txBody>
      </p:sp>
      <p:sp>
        <p:nvSpPr>
          <p:cNvPr id="676" name="Google Shape;676;p70"/>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1"/>
          <p:cNvSpPr/>
          <p:nvPr/>
        </p:nvSpPr>
        <p:spPr>
          <a:xfrm>
            <a:off x="0" y="-6450"/>
            <a:ext cx="9144000" cy="470100"/>
          </a:xfrm>
          <a:prstGeom prst="rect">
            <a:avLst/>
          </a:prstGeom>
          <a:solidFill>
            <a:srgbClr val="D9D9D9"/>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682" name="Google Shape;682;p71"/>
          <p:cNvSpPr txBox="1">
            <a:spLocks noGrp="1"/>
          </p:cNvSpPr>
          <p:nvPr>
            <p:ph type="title"/>
          </p:nvPr>
        </p:nvSpPr>
        <p:spPr>
          <a:xfrm>
            <a:off x="212750" y="0"/>
            <a:ext cx="2904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Spectral"/>
                <a:ea typeface="Spectral"/>
                <a:cs typeface="Spectral"/>
                <a:sym typeface="Spectral"/>
              </a:rPr>
              <a:t>Data Ingestion</a:t>
            </a:r>
            <a:endParaRPr b="1">
              <a:latin typeface="Spectral"/>
              <a:ea typeface="Spectral"/>
              <a:cs typeface="Spectral"/>
              <a:sym typeface="Spectral"/>
            </a:endParaRPr>
          </a:p>
        </p:txBody>
      </p:sp>
      <p:sp>
        <p:nvSpPr>
          <p:cNvPr id="683" name="Google Shape;683;p71"/>
          <p:cNvSpPr txBox="1">
            <a:spLocks noGrp="1"/>
          </p:cNvSpPr>
          <p:nvPr>
            <p:ph type="body" idx="1"/>
          </p:nvPr>
        </p:nvSpPr>
        <p:spPr>
          <a:xfrm>
            <a:off x="311700" y="769000"/>
            <a:ext cx="8520600" cy="3416400"/>
          </a:xfrm>
          <a:prstGeom prst="rect">
            <a:avLst/>
          </a:prstGeom>
        </p:spPr>
        <p:txBody>
          <a:bodyPr spcFirstLastPara="1" wrap="square" lIns="91425" tIns="91425" rIns="91425" bIns="91425" anchor="t" anchorCtr="0">
            <a:normAutofit fontScale="25000"/>
          </a:bodyPr>
          <a:lstStyle/>
          <a:p>
            <a:pPr marL="0" lvl="0" indent="0" algn="just" rtl="0">
              <a:spcBef>
                <a:spcPts val="0"/>
              </a:spcBef>
              <a:spcAft>
                <a:spcPts val="0"/>
              </a:spcAft>
              <a:buNone/>
            </a:pPr>
            <a:r>
              <a:rPr lang="en-GB" sz="7283">
                <a:solidFill>
                  <a:schemeClr val="dk1"/>
                </a:solidFill>
                <a:latin typeface="Spectral"/>
                <a:ea typeface="Spectral"/>
                <a:cs typeface="Spectral"/>
                <a:sym typeface="Spectral"/>
              </a:rPr>
              <a:t>The Brazilian E-Commerce Dataset is downloaded from kaggle and is stored in the OLIST folder. The data_ingestion.py will read all csv files inside the folder and create a DuckDB database file with tables with the same names as the csv files.</a:t>
            </a:r>
            <a:endParaRPr sz="7283">
              <a:solidFill>
                <a:schemeClr val="dk1"/>
              </a:solidFill>
              <a:latin typeface="Spectral"/>
              <a:ea typeface="Spectral"/>
              <a:cs typeface="Spectral"/>
              <a:sym typeface="Spectral"/>
            </a:endParaRPr>
          </a:p>
          <a:p>
            <a:pPr marL="0" lvl="0" indent="0" algn="just" rtl="0">
              <a:spcBef>
                <a:spcPts val="1200"/>
              </a:spcBef>
              <a:spcAft>
                <a:spcPts val="0"/>
              </a:spcAft>
              <a:buNone/>
            </a:pPr>
            <a:r>
              <a:rPr lang="en-GB" sz="7283">
                <a:solidFill>
                  <a:schemeClr val="dk1"/>
                </a:solidFill>
                <a:latin typeface="Spectral"/>
                <a:ea typeface="Spectral"/>
                <a:cs typeface="Spectral"/>
                <a:sym typeface="Spectral"/>
              </a:rPr>
              <a:t>This step makes the “Extract” and “Load” stages of our ELT pipeline:</a:t>
            </a:r>
            <a:endParaRPr sz="7283">
              <a:solidFill>
                <a:schemeClr val="dk1"/>
              </a:solidFill>
              <a:latin typeface="Spectral"/>
              <a:ea typeface="Spectral"/>
              <a:cs typeface="Spectral"/>
              <a:sym typeface="Spectral"/>
            </a:endParaRPr>
          </a:p>
          <a:p>
            <a:pPr marL="457200" lvl="0" indent="-344227" algn="just" rtl="0">
              <a:spcBef>
                <a:spcPts val="1200"/>
              </a:spcBef>
              <a:spcAft>
                <a:spcPts val="0"/>
              </a:spcAft>
              <a:buClr>
                <a:schemeClr val="dk1"/>
              </a:buClr>
              <a:buSzPct val="100000"/>
              <a:buChar char="●"/>
            </a:pPr>
            <a:r>
              <a:rPr lang="en-GB" sz="7283" b="1">
                <a:solidFill>
                  <a:schemeClr val="dk1"/>
                </a:solidFill>
                <a:latin typeface="Spectral"/>
                <a:ea typeface="Spectral"/>
                <a:cs typeface="Spectral"/>
                <a:sym typeface="Spectral"/>
              </a:rPr>
              <a:t>Extract:</a:t>
            </a:r>
            <a:r>
              <a:rPr lang="en-GB" sz="7283">
                <a:solidFill>
                  <a:schemeClr val="dk1"/>
                </a:solidFill>
                <a:latin typeface="Spectral"/>
                <a:ea typeface="Spectral"/>
                <a:cs typeface="Spectral"/>
                <a:sym typeface="Spectral"/>
              </a:rPr>
              <a:t> Reading data from CSV files.</a:t>
            </a:r>
            <a:endParaRPr sz="7283">
              <a:solidFill>
                <a:schemeClr val="dk1"/>
              </a:solidFill>
              <a:latin typeface="Spectral"/>
              <a:ea typeface="Spectral"/>
              <a:cs typeface="Spectral"/>
              <a:sym typeface="Spectral"/>
            </a:endParaRPr>
          </a:p>
          <a:p>
            <a:pPr marL="457200" lvl="0" indent="-344227" algn="just" rtl="0">
              <a:spcBef>
                <a:spcPts val="0"/>
              </a:spcBef>
              <a:spcAft>
                <a:spcPts val="0"/>
              </a:spcAft>
              <a:buClr>
                <a:schemeClr val="dk1"/>
              </a:buClr>
              <a:buSzPct val="100000"/>
              <a:buChar char="●"/>
            </a:pPr>
            <a:r>
              <a:rPr lang="en-GB" sz="7283" b="1">
                <a:solidFill>
                  <a:schemeClr val="dk1"/>
                </a:solidFill>
                <a:latin typeface="Spectral"/>
                <a:ea typeface="Spectral"/>
                <a:cs typeface="Spectral"/>
                <a:sym typeface="Spectral"/>
              </a:rPr>
              <a:t>Load: </a:t>
            </a:r>
            <a:r>
              <a:rPr lang="en-GB" sz="7283">
                <a:solidFill>
                  <a:schemeClr val="dk1"/>
                </a:solidFill>
                <a:latin typeface="Spectral"/>
                <a:ea typeface="Spectral"/>
                <a:cs typeface="Spectral"/>
                <a:sym typeface="Spectral"/>
              </a:rPr>
              <a:t>Ingesting the data into the DuckDB for transformation.</a:t>
            </a:r>
            <a:endParaRPr sz="7283">
              <a:solidFill>
                <a:schemeClr val="dk1"/>
              </a:solidFill>
              <a:latin typeface="Spectral"/>
              <a:ea typeface="Spectral"/>
              <a:cs typeface="Spectral"/>
              <a:sym typeface="Spectra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2229</Words>
  <Application>Microsoft Office PowerPoint</Application>
  <PresentationFormat>On-screen Show (16:9)</PresentationFormat>
  <Paragraphs>203</Paragraphs>
  <Slides>47</Slides>
  <Notes>47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47</vt:i4>
      </vt:variant>
    </vt:vector>
  </HeadingPairs>
  <TitlesOfParts>
    <vt:vector size="54" baseType="lpstr">
      <vt:lpstr>Arial</vt:lpstr>
      <vt:lpstr>Familjen Grotesk</vt:lpstr>
      <vt:lpstr>Familjen Grotesk Medium</vt:lpstr>
      <vt:lpstr>Spectral</vt:lpstr>
      <vt:lpstr>Spectral ExtraLight</vt:lpstr>
      <vt:lpstr>Simple Light</vt:lpstr>
      <vt:lpstr>Business &amp; Financial Report</vt:lpstr>
      <vt:lpstr>REPORT</vt:lpstr>
      <vt:lpstr>Guide</vt:lpstr>
      <vt:lpstr>Table of Contents</vt:lpstr>
      <vt:lpstr>Overview</vt:lpstr>
      <vt:lpstr>Why DuckDB?</vt:lpstr>
      <vt:lpstr>Why dbt?</vt:lpstr>
      <vt:lpstr>Why Python?</vt:lpstr>
      <vt:lpstr>Benefits of a Local Pipeline over Cloud Solutions</vt:lpstr>
      <vt:lpstr>Data Ingestion</vt:lpstr>
      <vt:lpstr>Data Ingestion</vt:lpstr>
      <vt:lpstr>Data Warehouse </vt:lpstr>
      <vt:lpstr>Data Warehouse Design</vt:lpstr>
      <vt:lpstr>Data Warehouse </vt:lpstr>
      <vt:lpstr>Data Warehouse </vt:lpstr>
      <vt:lpstr>fact_sales.sql</vt:lpstr>
      <vt:lpstr>Data Transformation </vt:lpstr>
      <vt:lpstr>Data Transformation: Dimension tables</vt:lpstr>
      <vt:lpstr>Data Transformation</vt:lpstr>
      <vt:lpstr>Data Transformation </vt:lpstr>
      <vt:lpstr>Data Validation</vt:lpstr>
      <vt:lpstr>Data Validation</vt:lpstr>
      <vt:lpstr>Data Validation</vt:lpstr>
      <vt:lpstr>Data Validation</vt:lpstr>
      <vt:lpstr>Data Validation</vt:lpstr>
      <vt:lpstr>Data Validation</vt:lpstr>
      <vt:lpstr>Data Validation</vt:lpstr>
      <vt:lpstr>Data Validation</vt:lpstr>
      <vt:lpstr>Data Validation</vt:lpstr>
      <vt:lpstr>Data Validation</vt:lpstr>
      <vt:lpstr>Data Validation</vt:lpstr>
      <vt:lpstr>Data Validation</vt:lpstr>
      <vt:lpstr>Data Validation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Business insights</vt:lpstr>
      <vt:lpstr>Business insights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Jin Bowen</cp:lastModifiedBy>
  <cp:revision>1</cp:revision>
  <dcterms:modified xsi:type="dcterms:W3CDTF">2025-03-28T15:44:41Z</dcterms:modified>
</cp:coreProperties>
</file>